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Lst>
  <p:sldSz cy="5143500" cx="9144000"/>
  <p:notesSz cx="6858000" cy="9144000"/>
  <p:embeddedFontLst>
    <p:embeddedFont>
      <p:font typeface="Open Sans"/>
      <p:regular r:id="rId50"/>
      <p:bold r:id="rId51"/>
      <p:italic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54" roundtripDataSignature="AMtx7mjeUnp+Oc1Sn3DbNJGJD0C/sNHJY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OpenSans-bold.fntdata"/><Relationship Id="rId50" Type="http://schemas.openxmlformats.org/officeDocument/2006/relationships/font" Target="fonts/OpenSans-regular.fntdata"/><Relationship Id="rId53" Type="http://schemas.openxmlformats.org/officeDocument/2006/relationships/font" Target="fonts/OpenSans-boldItalic.fntdata"/><Relationship Id="rId52"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54" Type="http://customschemas.google.com/relationships/presentationmetadata" Target="meta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 name="Google Shape;4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2" name="Google Shape;142;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4" name="Google Shape;15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6" name="Google Shape;16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0" name="Google Shape;430;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1" name="Google Shape;441;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2" name="Google Shape;452;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3" name="Google Shape;463;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 name="Google Shape;8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4" name="Google Shape;474;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5" name="Google Shape;485;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6" name="Google Shape;496;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 name="Shape 505"/>
        <p:cNvGrpSpPr/>
        <p:nvPr/>
      </p:nvGrpSpPr>
      <p:grpSpPr>
        <a:xfrm>
          <a:off x="0" y="0"/>
          <a:ext cx="0" cy="0"/>
          <a:chOff x="0" y="0"/>
          <a:chExt cx="0" cy="0"/>
        </a:xfrm>
      </p:grpSpPr>
      <p:sp>
        <p:nvSpPr>
          <p:cNvPr id="506" name="Google Shape;506;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7" name="Google Shape;507;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8" name="Google Shape;518;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 name="Google Shape;9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0" name="Google Shape;12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6"/>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46"/>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3" name="Shape 13"/>
        <p:cNvGrpSpPr/>
        <p:nvPr/>
      </p:nvGrpSpPr>
      <p:grpSpPr>
        <a:xfrm>
          <a:off x="0" y="0"/>
          <a:ext cx="0" cy="0"/>
          <a:chOff x="0" y="0"/>
          <a:chExt cx="0" cy="0"/>
        </a:xfrm>
      </p:grpSpPr>
      <p:sp>
        <p:nvSpPr>
          <p:cNvPr id="14" name="Google Shape;14;p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47"/>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16" name="Google Shape;16;p47"/>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17" name="Google Shape;17;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8" name="Shape 18"/>
        <p:cNvGrpSpPr/>
        <p:nvPr/>
      </p:nvGrpSpPr>
      <p:grpSpPr>
        <a:xfrm>
          <a:off x="0" y="0"/>
          <a:ext cx="0" cy="0"/>
          <a:chOff x="0" y="0"/>
          <a:chExt cx="0" cy="0"/>
        </a:xfrm>
      </p:grpSpPr>
      <p:sp>
        <p:nvSpPr>
          <p:cNvPr id="19" name="Google Shape;19;p4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 name="Google Shape;20;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1" name="Shape 21"/>
        <p:cNvGrpSpPr/>
        <p:nvPr/>
      </p:nvGrpSpPr>
      <p:grpSpPr>
        <a:xfrm>
          <a:off x="0" y="0"/>
          <a:ext cx="0" cy="0"/>
          <a:chOff x="0" y="0"/>
          <a:chExt cx="0" cy="0"/>
        </a:xfrm>
      </p:grpSpPr>
      <p:sp>
        <p:nvSpPr>
          <p:cNvPr id="22" name="Google Shape;22;p49"/>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23" name="Google Shape;23;p49"/>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5" name="Shape 25"/>
        <p:cNvGrpSpPr/>
        <p:nvPr/>
      </p:nvGrpSpPr>
      <p:grpSpPr>
        <a:xfrm>
          <a:off x="0" y="0"/>
          <a:ext cx="0" cy="0"/>
          <a:chOff x="0" y="0"/>
          <a:chExt cx="0" cy="0"/>
        </a:xfrm>
      </p:grpSpPr>
      <p:sp>
        <p:nvSpPr>
          <p:cNvPr id="26" name="Google Shape;26;p50"/>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27" name="Google Shape;27;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8" name="Shape 28"/>
        <p:cNvGrpSpPr/>
        <p:nvPr/>
      </p:nvGrpSpPr>
      <p:grpSpPr>
        <a:xfrm>
          <a:off x="0" y="0"/>
          <a:ext cx="0" cy="0"/>
          <a:chOff x="0" y="0"/>
          <a:chExt cx="0" cy="0"/>
        </a:xfrm>
      </p:grpSpPr>
      <p:sp>
        <p:nvSpPr>
          <p:cNvPr id="29" name="Google Shape;29;p5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51"/>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1" name="Google Shape;31;p51"/>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2" name="Google Shape;32;p51"/>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33" name="Google Shape;33;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4" name="Shape 34"/>
        <p:cNvGrpSpPr/>
        <p:nvPr/>
      </p:nvGrpSpPr>
      <p:grpSpPr>
        <a:xfrm>
          <a:off x="0" y="0"/>
          <a:ext cx="0" cy="0"/>
          <a:chOff x="0" y="0"/>
          <a:chExt cx="0" cy="0"/>
        </a:xfrm>
      </p:grpSpPr>
      <p:sp>
        <p:nvSpPr>
          <p:cNvPr id="35" name="Google Shape;35;p52"/>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36" name="Google Shape;36;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53"/>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39" name="Google Shape;39;p53"/>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0" name="Google Shape;40;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1" name="Shape 41"/>
        <p:cNvGrpSpPr/>
        <p:nvPr/>
      </p:nvGrpSpPr>
      <p:grpSpPr>
        <a:xfrm>
          <a:off x="0" y="0"/>
          <a:ext cx="0" cy="0"/>
          <a:chOff x="0" y="0"/>
          <a:chExt cx="0" cy="0"/>
        </a:xfrm>
      </p:grpSpPr>
      <p:sp>
        <p:nvSpPr>
          <p:cNvPr id="42" name="Google Shape;42;p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2.png"/><Relationship Id="rId6"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hyperlink" Target="https://tinyurl.com/openedrec" TargetMode="External"/><Relationship Id="rId5"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hyperlink" Target="http://openedgroup.org/review" TargetMode="Externa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record/5906818"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s://sdgs.un.org/goals/goal4" TargetMode="Externa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hyperlink" Target="https://zenodo.org/record/5906818"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4.png"/><Relationship Id="rId4" Type="http://schemas.openxmlformats.org/officeDocument/2006/relationships/image" Target="../media/image6.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hyperlink" Target="https://zenodo.org/record/5906818" TargetMode="External"/><Relationship Id="rId8" Type="http://schemas.openxmlformats.org/officeDocument/2006/relationships/hyperlink" Target="https://sparceurope.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46" name="Shape 46"/>
        <p:cNvGrpSpPr/>
        <p:nvPr/>
      </p:nvGrpSpPr>
      <p:grpSpPr>
        <a:xfrm>
          <a:off x="0" y="0"/>
          <a:ext cx="0" cy="0"/>
          <a:chOff x="0" y="0"/>
          <a:chExt cx="0" cy="0"/>
        </a:xfrm>
      </p:grpSpPr>
      <p:sp>
        <p:nvSpPr>
          <p:cNvPr id="47" name="Google Shape;47;p1"/>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GB" sz="4600" u="none" cap="none" strike="noStrike">
                <a:solidFill>
                  <a:srgbClr val="004993"/>
                </a:solidFill>
                <a:latin typeface="Open Sans"/>
                <a:ea typeface="Open Sans"/>
                <a:cs typeface="Open Sans"/>
                <a:sym typeface="Open Sans"/>
              </a:rPr>
              <a:t>AN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en-GB"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48" name="Google Shape;48;p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 name="Google Shape;49;p1"/>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0" name="Google Shape;50;p1"/>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GB"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GB"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51" name="Google Shape;51;p1"/>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2" name="Google Shape;52;p1"/>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sp>
        <p:nvSpPr>
          <p:cNvPr id="53" name="Google Shape;53;p1"/>
          <p:cNvSpPr txBox="1"/>
          <p:nvPr/>
        </p:nvSpPr>
        <p:spPr>
          <a:xfrm>
            <a:off x="387480" y="3143498"/>
            <a:ext cx="8386200" cy="9852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n-GB" sz="2600" u="none" cap="none" strike="noStrike">
                <a:solidFill>
                  <a:srgbClr val="004993"/>
                </a:solidFill>
                <a:latin typeface="Open Sans"/>
                <a:ea typeface="Open Sans"/>
                <a:cs typeface="Open Sans"/>
                <a:sym typeface="Open Sans"/>
              </a:rPr>
              <a:t>Use our templates to advocate </a:t>
            </a:r>
            <a:endParaRPr b="1" i="0" sz="26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4600"/>
              <a:buFont typeface="Arial"/>
              <a:buNone/>
            </a:pPr>
            <a:r>
              <a:rPr b="1" i="0" lang="en-GB" sz="2600" u="none" cap="none" strike="noStrike">
                <a:solidFill>
                  <a:srgbClr val="004993"/>
                </a:solidFill>
                <a:latin typeface="Open Sans"/>
                <a:ea typeface="Open Sans"/>
                <a:cs typeface="Open Sans"/>
                <a:sym typeface="Open Sans"/>
              </a:rPr>
              <a:t>for Open Education</a:t>
            </a:r>
            <a:endParaRPr b="1" i="0" sz="2600" u="none" cap="none" strike="noStrike">
              <a:solidFill>
                <a:srgbClr val="004993"/>
              </a:solidFill>
              <a:latin typeface="Open Sans"/>
              <a:ea typeface="Open Sans"/>
              <a:cs typeface="Open Sans"/>
              <a:sym typeface="Open Sans"/>
            </a:endParaRPr>
          </a:p>
        </p:txBody>
      </p:sp>
      <p:pic>
        <p:nvPicPr>
          <p:cNvPr id="54" name="Google Shape;54;p1"/>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55" name="Google Shape;55;p1"/>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3" name="Shape 143"/>
        <p:cNvGrpSpPr/>
        <p:nvPr/>
      </p:nvGrpSpPr>
      <p:grpSpPr>
        <a:xfrm>
          <a:off x="0" y="0"/>
          <a:ext cx="0" cy="0"/>
          <a:chOff x="0" y="0"/>
          <a:chExt cx="0" cy="0"/>
        </a:xfrm>
      </p:grpSpPr>
      <p:sp>
        <p:nvSpPr>
          <p:cNvPr id="144" name="Google Shape;144;p10"/>
          <p:cNvSpPr txBox="1"/>
          <p:nvPr/>
        </p:nvSpPr>
        <p:spPr>
          <a:xfrm>
            <a:off x="2513349" y="290150"/>
            <a:ext cx="6130951"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004993"/>
                </a:solidFill>
                <a:latin typeface="Open Sans"/>
                <a:ea typeface="Open Sans"/>
                <a:cs typeface="Open Sans"/>
                <a:sym typeface="Open Sans"/>
              </a:rPr>
              <a:t>Atvērtās izglītības resursiem (AIR) jābūt:</a:t>
            </a:r>
            <a:endParaRPr b="1" i="0" sz="3200" u="none" cap="none" strike="noStrike">
              <a:solidFill>
                <a:srgbClr val="004993"/>
              </a:solidFill>
              <a:latin typeface="Open Sans"/>
              <a:ea typeface="Open Sans"/>
              <a:cs typeface="Open Sans"/>
              <a:sym typeface="Open Sans"/>
            </a:endParaRPr>
          </a:p>
        </p:txBody>
      </p:sp>
      <p:sp>
        <p:nvSpPr>
          <p:cNvPr id="145" name="Google Shape;145;p1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10"/>
          <p:cNvSpPr txBox="1"/>
          <p:nvPr/>
        </p:nvSpPr>
        <p:spPr>
          <a:xfrm>
            <a:off x="2513350" y="1629725"/>
            <a:ext cx="5527800" cy="1690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4993"/>
                </a:solidFill>
                <a:latin typeface="Open Sans"/>
                <a:ea typeface="Open Sans"/>
                <a:cs typeface="Open Sans"/>
                <a:sym typeface="Open Sans"/>
              </a:rPr>
              <a:t>"accessible anytime and anywhere for everyone, including individuals with disabilities and individuals coming from marginalized or disadvantaged groups."</a:t>
            </a:r>
            <a:endParaRPr b="0"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pic>
        <p:nvPicPr>
          <p:cNvPr id="147" name="Google Shape;147;p1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48" name="Google Shape;148;p1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49" name="Google Shape;149;p10"/>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50" name="Google Shape;150;p10"/>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51" name="Google Shape;151;p10"/>
          <p:cNvSpPr txBox="1"/>
          <p:nvPr/>
        </p:nvSpPr>
        <p:spPr>
          <a:xfrm>
            <a:off x="2519000" y="38140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GB" sz="1500" u="sng" cap="none" strike="noStrike">
                <a:solidFill>
                  <a:schemeClr val="hlink"/>
                </a:solidFill>
                <a:latin typeface="Open Sans"/>
                <a:ea typeface="Open Sans"/>
                <a:cs typeface="Open Sans"/>
                <a:sym typeface="Open Sans"/>
                <a:hlinkClick r:id="rId5"/>
              </a:rPr>
              <a:t>https://tinyurl.com/openedrec</a:t>
            </a:r>
            <a:r>
              <a:rPr b="0" i="0" lang="en-GB"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5" name="Shape 155"/>
        <p:cNvGrpSpPr/>
        <p:nvPr/>
      </p:nvGrpSpPr>
      <p:grpSpPr>
        <a:xfrm>
          <a:off x="0" y="0"/>
          <a:ext cx="0" cy="0"/>
          <a:chOff x="0" y="0"/>
          <a:chExt cx="0" cy="0"/>
        </a:xfrm>
      </p:grpSpPr>
      <p:sp>
        <p:nvSpPr>
          <p:cNvPr id="156" name="Google Shape;156;p11"/>
          <p:cNvSpPr txBox="1"/>
          <p:nvPr/>
        </p:nvSpPr>
        <p:spPr>
          <a:xfrm>
            <a:off x="2507700" y="474800"/>
            <a:ext cx="49470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004993"/>
                </a:solidFill>
                <a:latin typeface="Open Sans"/>
                <a:ea typeface="Open Sans"/>
                <a:cs typeface="Open Sans"/>
                <a:sym typeface="Open Sans"/>
              </a:rPr>
              <a:t>Atvērtās izglītības resursi (AIR) var:</a:t>
            </a:r>
            <a:endParaRPr b="1" i="0" sz="3200" u="none" cap="none" strike="noStrike">
              <a:solidFill>
                <a:srgbClr val="004993"/>
              </a:solidFill>
              <a:latin typeface="Open Sans"/>
              <a:ea typeface="Open Sans"/>
              <a:cs typeface="Open Sans"/>
              <a:sym typeface="Open Sans"/>
            </a:endParaRPr>
          </a:p>
        </p:txBody>
      </p:sp>
      <p:sp>
        <p:nvSpPr>
          <p:cNvPr id="157" name="Google Shape;157;p1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11"/>
          <p:cNvSpPr txBox="1"/>
          <p:nvPr/>
        </p:nvSpPr>
        <p:spPr>
          <a:xfrm>
            <a:off x="2507700" y="2088525"/>
            <a:ext cx="4797300" cy="1533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en-GB" sz="1600" u="none" cap="none" strike="noStrike">
                <a:solidFill>
                  <a:srgbClr val="004993"/>
                </a:solidFill>
                <a:latin typeface="Open Sans"/>
                <a:ea typeface="Open Sans"/>
                <a:cs typeface="Open Sans"/>
                <a:sym typeface="Open Sans"/>
              </a:rPr>
              <a:t>"help meet the needs of individual learners and effectively promote gender equality and incentivize innovative pedagogical, didactical and methodological approaches."</a:t>
            </a:r>
            <a:endParaRPr b="0" i="0" sz="2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9" name="Google Shape;159;p1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60" name="Google Shape;160;p1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61" name="Google Shape;161;p11"/>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62" name="Google Shape;162;p11"/>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63" name="Google Shape;163;p11"/>
          <p:cNvSpPr txBox="1"/>
          <p:nvPr/>
        </p:nvSpPr>
        <p:spPr>
          <a:xfrm>
            <a:off x="2519000" y="38140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GB" sz="1500" u="sng" cap="none" strike="noStrike">
                <a:solidFill>
                  <a:schemeClr val="hlink"/>
                </a:solidFill>
                <a:latin typeface="Open Sans"/>
                <a:ea typeface="Open Sans"/>
                <a:cs typeface="Open Sans"/>
                <a:sym typeface="Open Sans"/>
                <a:hlinkClick r:id="rId5"/>
              </a:rPr>
              <a:t>https://tinyurl.com/openedrec</a:t>
            </a:r>
            <a:r>
              <a:rPr b="0" i="0" lang="en-GB"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7" name="Shape 167"/>
        <p:cNvGrpSpPr/>
        <p:nvPr/>
      </p:nvGrpSpPr>
      <p:grpSpPr>
        <a:xfrm>
          <a:off x="0" y="0"/>
          <a:ext cx="0" cy="0"/>
          <a:chOff x="0" y="0"/>
          <a:chExt cx="0" cy="0"/>
        </a:xfrm>
      </p:grpSpPr>
      <p:sp>
        <p:nvSpPr>
          <p:cNvPr id="168" name="Google Shape;168;p12"/>
          <p:cNvSpPr txBox="1"/>
          <p:nvPr/>
        </p:nvSpPr>
        <p:spPr>
          <a:xfrm>
            <a:off x="2518999" y="39737"/>
            <a:ext cx="64329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rgbClr val="004993"/>
                </a:solidFill>
                <a:latin typeface="Open Sans"/>
                <a:ea typeface="Open Sans"/>
                <a:cs typeface="Open Sans"/>
                <a:sym typeface="Open Sans"/>
              </a:rPr>
              <a:t>Atvērtās izglītības =</a:t>
            </a:r>
            <a:r>
              <a:rPr b="0" i="0" lang="en-GB" sz="1000" u="none" cap="none" strike="noStrike">
                <a:solidFill>
                  <a:schemeClr val="dk1"/>
                </a:solidFill>
                <a:highlight>
                  <a:srgbClr val="FFFFFF"/>
                </a:highlight>
                <a:latin typeface="Arial"/>
                <a:ea typeface="Arial"/>
                <a:cs typeface="Arial"/>
                <a:sym typeface="Arial"/>
              </a:rPr>
              <a:t> </a:t>
            </a:r>
            <a:r>
              <a:rPr b="1" i="0" lang="en-GB" sz="2400" u="none" cap="none" strike="noStrike">
                <a:solidFill>
                  <a:srgbClr val="004993"/>
                </a:solidFill>
                <a:latin typeface="Open Sans"/>
                <a:ea typeface="Open Sans"/>
                <a:cs typeface="Open Sans"/>
                <a:sym typeface="Open Sans"/>
              </a:rPr>
              <a:t>OER </a:t>
            </a:r>
            <a:r>
              <a:rPr b="1" i="0" lang="en-GB" sz="2400" u="none" cap="none" strike="noStrike">
                <a:solidFill>
                  <a:srgbClr val="45BEDF"/>
                </a:solidFill>
                <a:latin typeface="Open Sans"/>
                <a:ea typeface="Open Sans"/>
                <a:cs typeface="Open Sans"/>
                <a:sym typeface="Open Sans"/>
              </a:rPr>
              <a:t>+</a:t>
            </a:r>
            <a:r>
              <a:rPr b="1" i="0" lang="en-GB" sz="2400" u="none" cap="none" strike="noStrike">
                <a:solidFill>
                  <a:srgbClr val="004993"/>
                </a:solidFill>
                <a:latin typeface="Open Sans"/>
                <a:ea typeface="Open Sans"/>
                <a:cs typeface="Open Sans"/>
                <a:sym typeface="Open Sans"/>
              </a:rPr>
              <a:t> atbilstoša pedagoģiskā metodoloģija </a:t>
            </a:r>
            <a:r>
              <a:rPr b="1" i="0" lang="en-GB" sz="2400" u="none" cap="none" strike="noStrike">
                <a:solidFill>
                  <a:srgbClr val="45BEDF"/>
                </a:solidFill>
                <a:latin typeface="Open Sans"/>
                <a:ea typeface="Open Sans"/>
                <a:cs typeface="Open Sans"/>
                <a:sym typeface="Open Sans"/>
              </a:rPr>
              <a:t>+</a:t>
            </a:r>
            <a:r>
              <a:rPr b="1" i="0" lang="en-GB" sz="2400" u="none" cap="none" strike="noStrike">
                <a:solidFill>
                  <a:srgbClr val="004993"/>
                </a:solidFill>
                <a:latin typeface="Open Sans"/>
                <a:ea typeface="Open Sans"/>
                <a:cs typeface="Open Sans"/>
                <a:sym typeface="Open Sans"/>
              </a:rPr>
              <a:t> labi izstrādāti mācību mērķi </a:t>
            </a:r>
            <a:r>
              <a:rPr b="1" i="0" lang="en-GB" sz="2400" u="none" cap="none" strike="noStrike">
                <a:solidFill>
                  <a:srgbClr val="45BEDF"/>
                </a:solidFill>
                <a:latin typeface="Open Sans"/>
                <a:ea typeface="Open Sans"/>
                <a:cs typeface="Open Sans"/>
                <a:sym typeface="Open Sans"/>
              </a:rPr>
              <a:t>+</a:t>
            </a:r>
            <a:r>
              <a:rPr b="1" i="0" lang="en-GB" sz="2400" u="none" cap="none" strike="noStrike">
                <a:solidFill>
                  <a:srgbClr val="004993"/>
                </a:solidFill>
                <a:latin typeface="Open Sans"/>
                <a:ea typeface="Open Sans"/>
                <a:cs typeface="Open Sans"/>
                <a:sym typeface="Open Sans"/>
              </a:rPr>
              <a:t> mācīšanās aktivitāšu dažādība </a:t>
            </a:r>
            <a:r>
              <a:rPr b="1" i="0" lang="en-GB" sz="2400" u="none" cap="none" strike="noStrike">
                <a:solidFill>
                  <a:srgbClr val="45BEDF"/>
                </a:solidFill>
                <a:latin typeface="Open Sans"/>
                <a:ea typeface="Open Sans"/>
                <a:cs typeface="Open Sans"/>
                <a:sym typeface="Open Sans"/>
              </a:rPr>
              <a:t>=</a:t>
            </a:r>
            <a:endParaRPr b="1" i="0" sz="2400" u="none" cap="none" strike="noStrike">
              <a:solidFill>
                <a:srgbClr val="45BEDF"/>
              </a:solidFill>
              <a:latin typeface="Open Sans"/>
              <a:ea typeface="Open Sans"/>
              <a:cs typeface="Open Sans"/>
              <a:sym typeface="Open Sans"/>
            </a:endParaRPr>
          </a:p>
        </p:txBody>
      </p:sp>
      <p:sp>
        <p:nvSpPr>
          <p:cNvPr id="169" name="Google Shape;169;p1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12"/>
          <p:cNvSpPr txBox="1"/>
          <p:nvPr/>
        </p:nvSpPr>
        <p:spPr>
          <a:xfrm>
            <a:off x="2519000" y="2032950"/>
            <a:ext cx="5308500" cy="1935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b="0" i="0" lang="en-GB" sz="1700" u="none" cap="none" strike="noStrike">
                <a:solidFill>
                  <a:srgbClr val="004993"/>
                </a:solidFill>
                <a:latin typeface="Open Sans"/>
                <a:ea typeface="Open Sans"/>
                <a:cs typeface="Open Sans"/>
                <a:sym typeface="Open Sans"/>
              </a:rPr>
              <a:t>"a broader range of innovative pedagogical options to engage both educators and learners to become more active participants in educational processes and creators of content as members of diverse and inclusive knowledge societies."</a:t>
            </a:r>
            <a:endParaRPr b="0" i="0" sz="3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pic>
        <p:nvPicPr>
          <p:cNvPr id="171" name="Google Shape;171;p1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72" name="Google Shape;172;p1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173" name="Google Shape;173;p12"/>
          <p:cNvSpPr txBox="1"/>
          <p:nvPr/>
        </p:nvSpPr>
        <p:spPr>
          <a:xfrm>
            <a:off x="2519000" y="38140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GB" sz="1500" u="sng" cap="none" strike="noStrike">
                <a:solidFill>
                  <a:schemeClr val="hlink"/>
                </a:solidFill>
                <a:latin typeface="Open Sans"/>
                <a:ea typeface="Open Sans"/>
                <a:cs typeface="Open Sans"/>
                <a:sym typeface="Open Sans"/>
                <a:hlinkClick r:id="rId4"/>
              </a:rPr>
              <a:t>https://tinyurl.com/openedrec</a:t>
            </a:r>
            <a:r>
              <a:rPr b="0" i="0" lang="en-GB"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pic>
        <p:nvPicPr>
          <p:cNvPr id="174" name="Google Shape;174;p12"/>
          <p:cNvPicPr preferRelativeResize="0"/>
          <p:nvPr/>
        </p:nvPicPr>
        <p:blipFill rotWithShape="1">
          <a:blip r:embed="rId5">
            <a:alphaModFix/>
          </a:blip>
          <a:srcRect b="0" l="0" r="0" t="0"/>
          <a:stretch/>
        </p:blipFill>
        <p:spPr>
          <a:xfrm>
            <a:off x="192058" y="207375"/>
            <a:ext cx="1711881" cy="1299601"/>
          </a:xfrm>
          <a:prstGeom prst="rect">
            <a:avLst/>
          </a:prstGeom>
          <a:noFill/>
          <a:ln>
            <a:noFill/>
          </a:ln>
        </p:spPr>
      </p:pic>
      <p:sp>
        <p:nvSpPr>
          <p:cNvPr id="175" name="Google Shape;175;p12"/>
          <p:cNvSpPr txBox="1"/>
          <p:nvPr/>
        </p:nvSpPr>
        <p:spPr>
          <a:xfrm>
            <a:off x="499699" y="259250"/>
            <a:ext cx="16350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79" name="Shape 179"/>
        <p:cNvGrpSpPr/>
        <p:nvPr/>
      </p:nvGrpSpPr>
      <p:grpSpPr>
        <a:xfrm>
          <a:off x="0" y="0"/>
          <a:ext cx="0" cy="0"/>
          <a:chOff x="0" y="0"/>
          <a:chExt cx="0" cy="0"/>
        </a:xfrm>
      </p:grpSpPr>
      <p:sp>
        <p:nvSpPr>
          <p:cNvPr id="180" name="Google Shape;180;p1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1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13"/>
          <p:cNvSpPr txBox="1"/>
          <p:nvPr/>
        </p:nvSpPr>
        <p:spPr>
          <a:xfrm>
            <a:off x="3292100" y="432853"/>
            <a:ext cx="5445000" cy="409339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Nodrošina ilgstošu pieejamību: </a:t>
            </a:r>
            <a:r>
              <a:rPr b="0" i="0" lang="en-GB" sz="1400" u="none" cap="none" strike="noStrike">
                <a:solidFill>
                  <a:srgbClr val="004993"/>
                </a:solidFill>
                <a:latin typeface="Open Sans"/>
                <a:ea typeface="Open Sans"/>
                <a:cs typeface="Open Sans"/>
                <a:sym typeface="Open Sans"/>
              </a:rPr>
              <a:t>studentiem būs iespēja piekļūt resursiem pat pēc tam, kad kurss jau būs beidzies.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Atbalsta iekļaušanu: </a:t>
            </a:r>
            <a:r>
              <a:rPr b="0" i="0" lang="en-GB" sz="1400" u="none" cap="none" strike="noStrike">
                <a:solidFill>
                  <a:srgbClr val="004993"/>
                </a:solidFill>
                <a:latin typeface="Open Sans"/>
                <a:ea typeface="Open Sans"/>
                <a:cs typeface="Open Sans"/>
                <a:sym typeface="Open Sans"/>
              </a:rPr>
              <a:t>AIR var tikt adaptēti, lai atspoguļotu studentu dažādos profilus un pieredzes, pievēršoties iekļaušanas vajadzībai dažādos līmeņos.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Veicina mācīšanās dažādošanu: </a:t>
            </a:r>
            <a:r>
              <a:rPr b="0" i="0" lang="en-GB" sz="1400" u="none" cap="none" strike="noStrike">
                <a:solidFill>
                  <a:srgbClr val="004993"/>
                </a:solidFill>
                <a:latin typeface="Open Sans"/>
                <a:ea typeface="Open Sans"/>
                <a:cs typeface="Open Sans"/>
                <a:sym typeface="Open Sans"/>
              </a:rPr>
              <a:t>AIR ir pieejami jebkurā vietā un laikā, atkārtoti (un nenovērtējiet par zemu atkārtošanas vērtību!), un no dažādām ierīcēm un dažādos formātos.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Sekmē mācīšanos mūža garumā: </a:t>
            </a:r>
            <a:r>
              <a:rPr b="0" i="0" lang="en-GB" sz="1400" u="none" cap="none" strike="noStrike">
                <a:solidFill>
                  <a:srgbClr val="004993"/>
                </a:solidFill>
                <a:latin typeface="Open Sans"/>
                <a:ea typeface="Open Sans"/>
                <a:cs typeface="Open Sans"/>
                <a:sym typeface="Open Sans"/>
              </a:rPr>
              <a:t>AIR ir pieejami ikvienam jebkurā vecumā, ikreiz, kad kāds vēlas kaut ko iemācīties vai atgriezties pie kāda resursa, lai atsvaidzinātu atmiņu.</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Ietaupa izmaksas: </a:t>
            </a:r>
            <a:r>
              <a:rPr b="0" i="0" lang="en-GB" sz="1400" u="none" cap="none" strike="noStrike">
                <a:solidFill>
                  <a:srgbClr val="004993"/>
                </a:solidFill>
                <a:latin typeface="Open Sans"/>
                <a:ea typeface="Open Sans"/>
                <a:cs typeface="Open Sans"/>
                <a:sym typeface="Open Sans"/>
              </a:rPr>
              <a:t>augstas cenas var likt studentiem izmantot vecākas konkrētu publikāciju versijas; ar AIR tā nav problēma.</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
        <p:nvSpPr>
          <p:cNvPr id="183" name="Google Shape;183;p1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13"/>
          <p:cNvSpPr txBox="1"/>
          <p:nvPr/>
        </p:nvSpPr>
        <p:spPr>
          <a:xfrm>
            <a:off x="232200" y="1505375"/>
            <a:ext cx="2331900"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rgbClr val="FFDE59"/>
                </a:solidFill>
                <a:latin typeface="Open Sans"/>
                <a:ea typeface="Open Sans"/>
                <a:cs typeface="Open Sans"/>
                <a:sym typeface="Open Sans"/>
              </a:rPr>
              <a:t>studentiem</a:t>
            </a:r>
            <a:endParaRPr b="1" i="0" sz="2700" u="none" cap="none" strike="noStrike">
              <a:solidFill>
                <a:srgbClr val="FFDE59"/>
              </a:solidFill>
              <a:latin typeface="Open Sans"/>
              <a:ea typeface="Open Sans"/>
              <a:cs typeface="Open Sans"/>
              <a:sym typeface="Open Sans"/>
            </a:endParaRPr>
          </a:p>
        </p:txBody>
      </p:sp>
      <p:cxnSp>
        <p:nvCxnSpPr>
          <p:cNvPr id="185" name="Google Shape;185;p1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86" name="Google Shape;186;p1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0" name="Shape 190"/>
        <p:cNvGrpSpPr/>
        <p:nvPr/>
      </p:nvGrpSpPr>
      <p:grpSpPr>
        <a:xfrm>
          <a:off x="0" y="0"/>
          <a:ext cx="0" cy="0"/>
          <a:chOff x="0" y="0"/>
          <a:chExt cx="0" cy="0"/>
        </a:xfrm>
      </p:grpSpPr>
      <p:sp>
        <p:nvSpPr>
          <p:cNvPr id="191" name="Google Shape;191;p1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1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14"/>
          <p:cNvSpPr txBox="1"/>
          <p:nvPr/>
        </p:nvSpPr>
        <p:spPr>
          <a:xfrm>
            <a:off x="3214225" y="818168"/>
            <a:ext cx="5439300" cy="384538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000" u="none" cap="none" strike="noStrike">
                <a:solidFill>
                  <a:srgbClr val="004993"/>
                </a:solidFill>
                <a:latin typeface="Open Sans"/>
                <a:ea typeface="Open Sans"/>
                <a:cs typeface="Open Sans"/>
                <a:sym typeface="Open Sans"/>
              </a:rPr>
              <a:t>Nodrošina ilgstošu pieejamību: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3000" u="none" cap="none" strike="noStrike">
                <a:solidFill>
                  <a:srgbClr val="004993"/>
                </a:solidFill>
                <a:latin typeface="Open Sans"/>
                <a:ea typeface="Open Sans"/>
                <a:cs typeface="Open Sans"/>
                <a:sym typeface="Open Sans"/>
              </a:rPr>
              <a:t>studentiem būs iespēja piekļūt resursiem pat pēc tam, kad kurss jau būs beidzies.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194" name="Google Shape;194;p1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95" name="Google Shape;195;p1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196" name="Google Shape;196;p1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14"/>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1" name="Shape 201"/>
        <p:cNvGrpSpPr/>
        <p:nvPr/>
      </p:nvGrpSpPr>
      <p:grpSpPr>
        <a:xfrm>
          <a:off x="0" y="0"/>
          <a:ext cx="0" cy="0"/>
          <a:chOff x="0" y="0"/>
          <a:chExt cx="0" cy="0"/>
        </a:xfrm>
      </p:grpSpPr>
      <p:sp>
        <p:nvSpPr>
          <p:cNvPr id="202" name="Google Shape;202;p1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1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5"/>
          <p:cNvSpPr txBox="1"/>
          <p:nvPr/>
        </p:nvSpPr>
        <p:spPr>
          <a:xfrm>
            <a:off x="3148470" y="700187"/>
            <a:ext cx="5995529" cy="350169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000" u="none" cap="none" strike="noStrike">
                <a:solidFill>
                  <a:srgbClr val="004993"/>
                </a:solidFill>
                <a:latin typeface="Open Sans"/>
                <a:ea typeface="Open Sans"/>
                <a:cs typeface="Open Sans"/>
                <a:sym typeface="Open Sans"/>
              </a:rPr>
              <a:t>Atbalsta iekļaušanu: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3000" u="none" cap="none" strike="noStrike">
                <a:solidFill>
                  <a:srgbClr val="004993"/>
                </a:solidFill>
                <a:latin typeface="Open Sans"/>
                <a:ea typeface="Open Sans"/>
                <a:cs typeface="Open Sans"/>
                <a:sym typeface="Open Sans"/>
              </a:rPr>
              <a:t>AIR var tikt adaptēti, lai atspoguļotu studentu dažādos profilus un pieredzes, pievēršoties iekļaušanas vajadzībai dažādos līmeņos.</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05" name="Google Shape;205;p1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06" name="Google Shape;206;p1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07" name="Google Shape;207;p1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15"/>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2" name="Shape 212"/>
        <p:cNvGrpSpPr/>
        <p:nvPr/>
      </p:nvGrpSpPr>
      <p:grpSpPr>
        <a:xfrm>
          <a:off x="0" y="0"/>
          <a:ext cx="0" cy="0"/>
          <a:chOff x="0" y="0"/>
          <a:chExt cx="0" cy="0"/>
        </a:xfrm>
      </p:grpSpPr>
      <p:sp>
        <p:nvSpPr>
          <p:cNvPr id="213" name="Google Shape;213;p1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1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6"/>
          <p:cNvSpPr txBox="1"/>
          <p:nvPr/>
        </p:nvSpPr>
        <p:spPr>
          <a:xfrm>
            <a:off x="3058886" y="617975"/>
            <a:ext cx="6085114" cy="408724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000" u="none" cap="none" strike="noStrike">
                <a:solidFill>
                  <a:srgbClr val="004993"/>
                </a:solidFill>
                <a:latin typeface="Open Sans"/>
                <a:ea typeface="Open Sans"/>
                <a:cs typeface="Open Sans"/>
                <a:sym typeface="Open Sans"/>
              </a:rPr>
              <a:t>Veicina mācīšanās dažādošanu: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3000" u="none" cap="none" strike="noStrike">
                <a:solidFill>
                  <a:srgbClr val="004993"/>
                </a:solidFill>
                <a:latin typeface="Open Sans"/>
                <a:ea typeface="Open Sans"/>
                <a:cs typeface="Open Sans"/>
                <a:sym typeface="Open Sans"/>
              </a:rPr>
              <a:t>AIR ir pieejami jebkurā vietā un laikā, atkārtoti (un nenovērtējiet par zemu atkārtošanas vērtību!), un no dažādām ierīcēm un dažādos formātos.</a:t>
            </a:r>
            <a:endParaRPr b="0" i="0" sz="2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400"/>
              <a:buFont typeface="Arial"/>
              <a:buNone/>
            </a:pPr>
            <a:r>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16" name="Google Shape;216;p1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17" name="Google Shape;217;p1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18" name="Google Shape;218;p1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16"/>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3" name="Shape 223"/>
        <p:cNvGrpSpPr/>
        <p:nvPr/>
      </p:nvGrpSpPr>
      <p:grpSpPr>
        <a:xfrm>
          <a:off x="0" y="0"/>
          <a:ext cx="0" cy="0"/>
          <a:chOff x="0" y="0"/>
          <a:chExt cx="0" cy="0"/>
        </a:xfrm>
      </p:grpSpPr>
      <p:sp>
        <p:nvSpPr>
          <p:cNvPr id="224" name="Google Shape;224;p1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p1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7"/>
          <p:cNvSpPr txBox="1"/>
          <p:nvPr/>
        </p:nvSpPr>
        <p:spPr>
          <a:xfrm>
            <a:off x="3154146" y="581322"/>
            <a:ext cx="5989854" cy="396336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000" u="none" cap="none" strike="noStrike">
                <a:solidFill>
                  <a:srgbClr val="004993"/>
                </a:solidFill>
                <a:latin typeface="Open Sans"/>
                <a:ea typeface="Open Sans"/>
                <a:cs typeface="Open Sans"/>
                <a:sym typeface="Open Sans"/>
              </a:rPr>
              <a:t>Sekmē mācīšanos mūža garumā: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3000" u="none" cap="none" strike="noStrike">
                <a:solidFill>
                  <a:srgbClr val="004993"/>
                </a:solidFill>
                <a:latin typeface="Open Sans"/>
                <a:ea typeface="Open Sans"/>
                <a:cs typeface="Open Sans"/>
                <a:sym typeface="Open Sans"/>
              </a:rPr>
              <a:t>AIR ir pieejami ikvienam jebkurā vecumā, ikreiz, kad kāds vēlas kaut ko iemācīties vai atgriezties pie kāda resursa, lai atsvaidzinātu atmiņu.</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27" name="Google Shape;227;p1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28" name="Google Shape;228;p1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29" name="Google Shape;229;p1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7"/>
          <p:cNvSpPr txBox="1"/>
          <p:nvPr/>
        </p:nvSpPr>
        <p:spPr>
          <a:xfrm>
            <a:off x="232200" y="1505375"/>
            <a:ext cx="2331900"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4" name="Shape 234"/>
        <p:cNvGrpSpPr/>
        <p:nvPr/>
      </p:nvGrpSpPr>
      <p:grpSpPr>
        <a:xfrm>
          <a:off x="0" y="0"/>
          <a:ext cx="0" cy="0"/>
          <a:chOff x="0" y="0"/>
          <a:chExt cx="0" cy="0"/>
        </a:xfrm>
      </p:grpSpPr>
      <p:sp>
        <p:nvSpPr>
          <p:cNvPr id="235" name="Google Shape;235;p1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1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8"/>
          <p:cNvSpPr txBox="1"/>
          <p:nvPr/>
        </p:nvSpPr>
        <p:spPr>
          <a:xfrm>
            <a:off x="3214225" y="1177550"/>
            <a:ext cx="5405400" cy="304003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000" u="none" cap="none" strike="noStrike">
                <a:solidFill>
                  <a:srgbClr val="004993"/>
                </a:solidFill>
                <a:latin typeface="Open Sans"/>
                <a:ea typeface="Open Sans"/>
                <a:cs typeface="Open Sans"/>
                <a:sym typeface="Open Sans"/>
              </a:rPr>
              <a:t>Ietaupa izmaksas: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3000" u="none" cap="none" strike="noStrike">
                <a:solidFill>
                  <a:srgbClr val="004993"/>
                </a:solidFill>
                <a:latin typeface="Open Sans"/>
                <a:ea typeface="Open Sans"/>
                <a:cs typeface="Open Sans"/>
                <a:sym typeface="Open Sans"/>
              </a:rPr>
              <a:t>augstas cenas var likt studentiem izmantot vecākas konkrētu publikāciju versijas; ar AIR tā nav problēma.</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700"/>
              <a:buFont typeface="Arial"/>
              <a:buNone/>
            </a:pPr>
            <a:r>
              <a:t/>
            </a:r>
            <a:endParaRPr b="0" i="0" sz="1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38" name="Google Shape;238;p1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39" name="Google Shape;239;p1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40" name="Google Shape;240;p1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18"/>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5" name="Shape 245"/>
        <p:cNvGrpSpPr/>
        <p:nvPr/>
      </p:nvGrpSpPr>
      <p:grpSpPr>
        <a:xfrm>
          <a:off x="0" y="0"/>
          <a:ext cx="0" cy="0"/>
          <a:chOff x="0" y="0"/>
          <a:chExt cx="0" cy="0"/>
        </a:xfrm>
      </p:grpSpPr>
      <p:sp>
        <p:nvSpPr>
          <p:cNvPr id="246" name="Google Shape;246;p1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1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9"/>
          <p:cNvSpPr txBox="1"/>
          <p:nvPr/>
        </p:nvSpPr>
        <p:spPr>
          <a:xfrm>
            <a:off x="3208575" y="324050"/>
            <a:ext cx="5171700" cy="4148798"/>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Veicina mācīšanās iespējas: </a:t>
            </a:r>
            <a:r>
              <a:rPr b="0" i="0" lang="en-GB" sz="1400" u="none" cap="none" strike="noStrike">
                <a:solidFill>
                  <a:srgbClr val="004993"/>
                </a:solidFill>
                <a:latin typeface="Open Sans"/>
                <a:ea typeface="Open Sans"/>
                <a:cs typeface="Open Sans"/>
                <a:sym typeface="Open Sans"/>
              </a:rPr>
              <a:t>studenti, kas lieto AIR, sasniedz tādus pašus vai labākus rezultātus, kā tie, kas lieto tradicionālo materiālus (</a:t>
            </a:r>
            <a:r>
              <a:rPr b="0" i="0" lang="en-GB" sz="1400" u="sng" cap="none" strike="noStrike">
                <a:solidFill>
                  <a:schemeClr val="hlink"/>
                </a:solidFill>
                <a:latin typeface="Open Sans"/>
                <a:ea typeface="Open Sans"/>
                <a:cs typeface="Open Sans"/>
                <a:sym typeface="Open Sans"/>
                <a:hlinkClick r:id="rId3"/>
              </a:rPr>
              <a:t>http://openedgroup.org/review</a:t>
            </a:r>
            <a:r>
              <a:rPr b="0" i="0" lang="en-GB" sz="1400" u="none" cap="none" strike="noStrike">
                <a:solidFill>
                  <a:srgbClr val="004993"/>
                </a:solidFill>
                <a:latin typeface="Open Sans"/>
                <a:ea typeface="Open Sans"/>
                <a:cs typeface="Open Sans"/>
                <a:sym typeface="Open Sans"/>
              </a:rPr>
              <a:t>).</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Nodrošina sagatavotību: </a:t>
            </a:r>
            <a:r>
              <a:rPr b="0" i="0" lang="en-GB" sz="1400" u="none" cap="none" strike="noStrike">
                <a:solidFill>
                  <a:srgbClr val="004993"/>
                </a:solidFill>
                <a:latin typeface="Open Sans"/>
                <a:ea typeface="Open Sans"/>
                <a:cs typeface="Open Sans"/>
                <a:sym typeface="Open Sans"/>
              </a:rPr>
              <a:t>AIR var būt pieejami no kursa sākuma, kas nozīmē, ka studenti var nekavējoties sākt ar tiem strādāt.</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Veicina kvalitāti: </a:t>
            </a:r>
            <a:r>
              <a:rPr b="0" i="0" lang="en-GB" sz="1400" u="none" cap="none" strike="noStrike">
                <a:solidFill>
                  <a:srgbClr val="004993"/>
                </a:solidFill>
                <a:latin typeface="Open Sans"/>
                <a:ea typeface="Open Sans"/>
                <a:cs typeface="Open Sans"/>
                <a:sym typeface="Open Sans"/>
              </a:rPr>
              <a:t>AIR pieļauj kvalitātes uzlabošanu un pastāvīgu aktualizēšanu kopā ar ātru izplatīšanu, kas nodrošina to, ka informācija šajos resursos ir vienmēr aktuāla.</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Apbalvo atvērtās prakses: </a:t>
            </a:r>
            <a:r>
              <a:rPr b="0" i="0" lang="en-GB" sz="1400" u="none" cap="none" strike="noStrike">
                <a:solidFill>
                  <a:srgbClr val="004993"/>
                </a:solidFill>
                <a:latin typeface="Open Sans"/>
                <a:ea typeface="Open Sans"/>
                <a:cs typeface="Open Sans"/>
                <a:sym typeface="Open Sans"/>
              </a:rPr>
              <a:t>studenti var tikt novērtēti kā daļa no autoru komandas un tikt novērtēti viņu darba un prasmju dēļ.</a:t>
            </a:r>
            <a:endParaRPr b="0" i="0" sz="1400" u="none" cap="none" strike="noStrike">
              <a:solidFill>
                <a:srgbClr val="000000"/>
              </a:solidFill>
              <a:latin typeface="Arial"/>
              <a:ea typeface="Arial"/>
              <a:cs typeface="Arial"/>
              <a:sym typeface="Arial"/>
            </a:endParaRPr>
          </a:p>
        </p:txBody>
      </p:sp>
      <p:cxnSp>
        <p:nvCxnSpPr>
          <p:cNvPr id="249" name="Google Shape;249;p1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50" name="Google Shape;250;p19"/>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251" name="Google Shape;251;p1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19"/>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9" name="Shape 59"/>
        <p:cNvGrpSpPr/>
        <p:nvPr/>
      </p:nvGrpSpPr>
      <p:grpSpPr>
        <a:xfrm>
          <a:off x="0" y="0"/>
          <a:ext cx="0" cy="0"/>
          <a:chOff x="0" y="0"/>
          <a:chExt cx="0" cy="0"/>
        </a:xfrm>
      </p:grpSpPr>
      <p:sp>
        <p:nvSpPr>
          <p:cNvPr id="60" name="Google Shape;60;p2"/>
          <p:cNvSpPr txBox="1"/>
          <p:nvPr/>
        </p:nvSpPr>
        <p:spPr>
          <a:xfrm>
            <a:off x="499525" y="263125"/>
            <a:ext cx="7926000" cy="4542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1" i="0" lang="en-GB" sz="1100" u="none" cap="none" strike="noStrike">
                <a:solidFill>
                  <a:srgbClr val="004993"/>
                </a:solidFill>
                <a:latin typeface="Open Sans"/>
                <a:ea typeface="Open Sans"/>
                <a:cs typeface="Open Sans"/>
                <a:sym typeface="Open Sans"/>
              </a:rPr>
              <a:t>Esiet sveicināti šajā atvērtās izglītības ieguvumu rīku komplektā! </a:t>
            </a:r>
            <a:r>
              <a:rPr b="0" i="0" lang="en-GB" sz="1100" u="none" cap="none" strike="noStrike">
                <a:solidFill>
                  <a:srgbClr val="004993"/>
                </a:solidFill>
                <a:latin typeface="Open Sans"/>
                <a:ea typeface="Open Sans"/>
                <a:cs typeface="Open Sans"/>
                <a:sym typeface="Open Sans"/>
              </a:rPr>
              <a:t>Tas ir rīku komplekts (slaidi, buklets, Twitter kartiņas), ko sagatavojuši ENOEL (</a:t>
            </a:r>
            <a:r>
              <a:rPr b="0" i="0" lang="en-GB" sz="1100" u="sng" cap="none" strike="noStrike">
                <a:solidFill>
                  <a:schemeClr val="hlink"/>
                </a:solidFill>
                <a:latin typeface="Open Sans"/>
                <a:ea typeface="Open Sans"/>
                <a:cs typeface="Open Sans"/>
                <a:sym typeface="Open Sans"/>
                <a:hlinkClick r:id="rId3"/>
              </a:rPr>
              <a:t>The European Network of Open Education Librarians</a:t>
            </a:r>
            <a:r>
              <a:rPr b="0" i="0" lang="en-GB" sz="1100" u="none" cap="none" strike="noStrike">
                <a:solidFill>
                  <a:srgbClr val="004993"/>
                </a:solidFill>
                <a:latin typeface="Open Sans"/>
                <a:ea typeface="Open Sans"/>
                <a:cs typeface="Open Sans"/>
                <a:sym typeface="Open Sans"/>
              </a:rPr>
              <a:t>). Rīku komplekta mērķis ir veicināt izpratni par atvērtās izglītības nozīmi, un tas norāda uz galvenajiem ieguvumiem studentiem, pasniedzējiem, institūcijām un sabiedrībai.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en-GB" sz="900" u="none" cap="none" strike="noStrike">
                <a:solidFill>
                  <a:srgbClr val="004993"/>
                </a:solidFill>
                <a:latin typeface="Open Sans"/>
                <a:ea typeface="Open Sans"/>
                <a:cs typeface="Open Sans"/>
                <a:sym typeface="Open Sans"/>
              </a:rPr>
              <a:t>Šis komplekts satur </a:t>
            </a:r>
            <a:r>
              <a:rPr b="1" i="0" lang="en-GB" sz="900" u="none" cap="none" strike="noStrike">
                <a:solidFill>
                  <a:srgbClr val="004993"/>
                </a:solidFill>
                <a:latin typeface="Open Sans"/>
                <a:ea typeface="Open Sans"/>
                <a:cs typeface="Open Sans"/>
                <a:sym typeface="Open Sans"/>
              </a:rPr>
              <a:t>slaidu veidnes</a:t>
            </a:r>
            <a:r>
              <a:rPr b="0" i="0" lang="en-GB" sz="900" u="none" cap="none" strike="noStrike">
                <a:solidFill>
                  <a:srgbClr val="004993"/>
                </a:solidFill>
                <a:latin typeface="Open Sans"/>
                <a:ea typeface="Open Sans"/>
                <a:cs typeface="Open Sans"/>
                <a:sym typeface="Open Sans"/>
              </a:rPr>
              <a:t>.</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en-GB" sz="900" u="none" cap="none" strike="noStrike">
                <a:solidFill>
                  <a:srgbClr val="004993"/>
                </a:solidFill>
                <a:latin typeface="Open Sans"/>
                <a:ea typeface="Open Sans"/>
                <a:cs typeface="Open Sans"/>
                <a:sym typeface="Open Sans"/>
              </a:rPr>
              <a:t>Jūs varat izvēlēties, vai lietot veidnes tiešā veidā vai pielāgot tās jūsu vajadzībām.</a:t>
            </a:r>
            <a:endParaRPr b="1"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en-GB" sz="900" u="none" cap="none" strike="noStrike">
                <a:solidFill>
                  <a:srgbClr val="004993"/>
                </a:solidFill>
                <a:latin typeface="Open Sans"/>
                <a:ea typeface="Open Sans"/>
                <a:cs typeface="Open Sans"/>
                <a:sym typeface="Open Sans"/>
              </a:rPr>
              <a:t>Ja izmantojat veidnes bez pielāgošanas, </a:t>
            </a:r>
            <a:r>
              <a:rPr b="0" i="0" lang="en-GB" sz="900" u="none" cap="none" strike="noStrike">
                <a:solidFill>
                  <a:srgbClr val="004993"/>
                </a:solidFill>
                <a:latin typeface="Open Sans"/>
                <a:ea typeface="Open Sans"/>
                <a:cs typeface="Open Sans"/>
                <a:sym typeface="Open Sans"/>
              </a:rPr>
              <a:t>vienkārši lejupielādējiet visu slaidu komplektu vai atsevišķu slaidu, ko vēlaties lietot.</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1" i="0" lang="en-GB" sz="900" u="none" cap="none" strike="noStrike">
                <a:solidFill>
                  <a:srgbClr val="004993"/>
                </a:solidFill>
                <a:latin typeface="Open Sans"/>
                <a:ea typeface="Open Sans"/>
                <a:cs typeface="Open Sans"/>
                <a:sym typeface="Open Sans"/>
              </a:rPr>
              <a:t>Ja vēlaties pielāgot veidnes jūsu vajadzībām, jums nepieciešams:</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en-GB" sz="900" u="none" cap="none" strike="noStrike">
                <a:solidFill>
                  <a:srgbClr val="004993"/>
                </a:solidFill>
                <a:latin typeface="Open Sans"/>
                <a:ea typeface="Open Sans"/>
                <a:cs typeface="Open Sans"/>
                <a:sym typeface="Open Sans"/>
              </a:rPr>
              <a:t>Lejupielādēt rīku, ko vēlaties lietot</a:t>
            </a:r>
            <a:endParaRPr b="0" i="0" sz="900" u="none" cap="none" strike="noStrike">
              <a:solidFill>
                <a:srgbClr val="004993"/>
              </a:solidFill>
              <a:latin typeface="Open Sans"/>
              <a:ea typeface="Open Sans"/>
              <a:cs typeface="Open Sans"/>
              <a:sym typeface="Open Sans"/>
            </a:endParaRPr>
          </a:p>
          <a:p>
            <a:pPr indent="-285750" lvl="0" marL="457200" marR="0" rtl="0" algn="l">
              <a:lnSpc>
                <a:spcPct val="115000"/>
              </a:lnSpc>
              <a:spcBef>
                <a:spcPts val="0"/>
              </a:spcBef>
              <a:spcAft>
                <a:spcPts val="0"/>
              </a:spcAft>
              <a:buClr>
                <a:srgbClr val="004993"/>
              </a:buClr>
              <a:buSzPts val="900"/>
              <a:buFont typeface="Open Sans"/>
              <a:buChar char="-"/>
            </a:pPr>
            <a:r>
              <a:rPr b="0" i="0" lang="en-GB" sz="900" u="none" cap="none" strike="noStrike">
                <a:solidFill>
                  <a:srgbClr val="004993"/>
                </a:solidFill>
                <a:latin typeface="Open Sans"/>
                <a:ea typeface="Open Sans"/>
                <a:cs typeface="Open Sans"/>
                <a:sym typeface="Open Sans"/>
              </a:rPr>
              <a:t>Pielāgot to jūsu vajadzībām (pievienot jūsu organizācijas logo, veikt jebkādas citas izmaiņas, ko uzskatāt par nepieciešamām)</a:t>
            </a:r>
            <a:endParaRPr b="0" i="0" sz="1400" u="none" cap="none" strike="noStrike">
              <a:solidFill>
                <a:srgbClr val="000000"/>
              </a:solidFill>
              <a:latin typeface="Arial"/>
              <a:ea typeface="Arial"/>
              <a:cs typeface="Arial"/>
              <a:sym typeface="Arial"/>
            </a:endParaRPr>
          </a:p>
          <a:p>
            <a:pPr indent="-285750" lvl="0" marL="457200" marR="0" rtl="0" algn="l">
              <a:lnSpc>
                <a:spcPct val="115000"/>
              </a:lnSpc>
              <a:spcBef>
                <a:spcPts val="0"/>
              </a:spcBef>
              <a:spcAft>
                <a:spcPts val="0"/>
              </a:spcAft>
              <a:buClr>
                <a:srgbClr val="004993"/>
              </a:buClr>
              <a:buSzPts val="900"/>
              <a:buFont typeface="Open Sans"/>
              <a:buChar char="-"/>
            </a:pPr>
            <a:r>
              <a:rPr b="0" i="0" lang="en-GB" sz="900" u="none" cap="none" strike="noStrike">
                <a:solidFill>
                  <a:srgbClr val="004993"/>
                </a:solidFill>
                <a:latin typeface="Open Sans"/>
                <a:ea typeface="Open Sans"/>
                <a:cs typeface="Open Sans"/>
                <a:sym typeface="Open Sans"/>
              </a:rPr>
              <a:t>Pārliecināties, ka pielāgotā versija iekļauj piezīmi: "Šis darbs ir atvasinājums no [faila nosaukums (piem., Latvian_1. OE Benefits - ENOEL slides)] [link to the original source: </a:t>
            </a:r>
            <a:r>
              <a:rPr b="0" i="0" lang="en-GB" sz="900" u="sng" cap="none" strike="noStrike">
                <a:solidFill>
                  <a:schemeClr val="hlink"/>
                </a:solidFill>
                <a:latin typeface="Open Sans"/>
                <a:ea typeface="Open Sans"/>
                <a:cs typeface="Open Sans"/>
                <a:sym typeface="Open Sans"/>
                <a:hlinkClick r:id="rId4"/>
              </a:rPr>
              <a:t>https://zenodo.org/record/5906818</a:t>
            </a:r>
            <a:r>
              <a:rPr b="0" i="0" lang="en-GB" sz="900" u="none" cap="none" strike="noStrike">
                <a:solidFill>
                  <a:srgbClr val="004993"/>
                </a:solidFill>
                <a:latin typeface="Open Sans"/>
                <a:ea typeface="Open Sans"/>
                <a:cs typeface="Open Sans"/>
                <a:sym typeface="Open Sans"/>
              </a:rPr>
              <a:t>], by </a:t>
            </a:r>
            <a:r>
              <a:rPr b="0" i="0" lang="en-GB" sz="900" u="sng" cap="none" strike="noStrike">
                <a:solidFill>
                  <a:schemeClr val="hlink"/>
                </a:solidFill>
                <a:latin typeface="Open Sans"/>
                <a:ea typeface="Open Sans"/>
                <a:cs typeface="Open Sans"/>
                <a:sym typeface="Open Sans"/>
                <a:hlinkClick r:id="rId5"/>
              </a:rPr>
              <a:t>SPARC Europe</a:t>
            </a:r>
            <a:r>
              <a:rPr b="0" i="0" lang="en-GB" sz="900" u="none" cap="none" strike="noStrike">
                <a:solidFill>
                  <a:srgbClr val="004993"/>
                </a:solidFill>
                <a:latin typeface="Open Sans"/>
                <a:ea typeface="Open Sans"/>
                <a:cs typeface="Open Sans"/>
                <a:sym typeface="Open Sans"/>
              </a:rPr>
              <a:t> (ENOEL), </a:t>
            </a:r>
            <a:r>
              <a:rPr b="0" i="0" lang="en-GB" sz="900" u="sng" cap="none" strike="noStrike">
                <a:solidFill>
                  <a:schemeClr val="hlink"/>
                </a:solidFill>
                <a:latin typeface="Open Sans"/>
                <a:ea typeface="Open Sans"/>
                <a:cs typeface="Open Sans"/>
                <a:sym typeface="Open Sans"/>
                <a:hlinkClick r:id="rId6"/>
              </a:rPr>
              <a:t>CC BY</a:t>
            </a:r>
            <a:r>
              <a:rPr b="0" i="0" lang="en-GB" sz="900" u="none" cap="none" strike="noStrike">
                <a:solidFill>
                  <a:srgbClr val="004993"/>
                </a:solidFill>
                <a:latin typeface="Open Sans"/>
                <a:ea typeface="Open Sans"/>
                <a:cs typeface="Open Sans"/>
                <a:sym typeface="Open Sans"/>
              </a:rPr>
              <a:t>.” </a:t>
            </a:r>
            <a:endParaRPr b="0" i="0" sz="9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0" i="0" lang="en-GB" sz="900" u="none" cap="none" strike="noStrike">
                <a:solidFill>
                  <a:srgbClr val="004993"/>
                </a:solidFill>
                <a:latin typeface="Open Sans"/>
                <a:ea typeface="Open Sans"/>
                <a:cs typeface="Open Sans"/>
                <a:sym typeface="Open Sans"/>
              </a:rPr>
              <a:t>Zemāk jūs atradīsiet īsu aprakstu, kā komplekts ir izkārtots, un ieteikumus, kā lietot konkrētos slaidus. </a:t>
            </a:r>
            <a:br>
              <a:rPr b="0" i="0" lang="en-GB" sz="900" u="none" cap="none" strike="noStrike">
                <a:solidFill>
                  <a:srgbClr val="004993"/>
                </a:solidFill>
                <a:latin typeface="Open Sans"/>
                <a:ea typeface="Open Sans"/>
                <a:cs typeface="Open Sans"/>
                <a:sym typeface="Open Sans"/>
              </a:rPr>
            </a:br>
            <a:r>
              <a:rPr b="0" i="0" lang="en-GB" sz="900" u="none" cap="none" strike="noStrike">
                <a:solidFill>
                  <a:srgbClr val="004993"/>
                </a:solidFill>
                <a:latin typeface="Open Sans"/>
                <a:ea typeface="Open Sans"/>
                <a:cs typeface="Open Sans"/>
                <a:sym typeface="Open Sans"/>
              </a:rPr>
              <a:t>Šie ir tikai ieteikumi; mēs iedrošinām jūs atlasīt un radīt rīkus, kas ir pielāgoti jūsu vajadzībām.</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900"/>
              <a:buFont typeface="Arial"/>
              <a:buNone/>
            </a:pPr>
            <a:r>
              <a:rPr b="1" i="0" lang="en-GB" sz="900" u="none" cap="none" strike="noStrike">
                <a:solidFill>
                  <a:srgbClr val="004993"/>
                </a:solidFill>
                <a:latin typeface="Open Sans"/>
                <a:ea typeface="Open Sans"/>
                <a:cs typeface="Open Sans"/>
                <a:sym typeface="Open Sans"/>
              </a:rPr>
              <a:t>3. slaids </a:t>
            </a:r>
            <a:r>
              <a:rPr b="0" i="0" lang="en-GB" sz="900" u="none" cap="none" strike="noStrike">
                <a:solidFill>
                  <a:srgbClr val="004993"/>
                </a:solidFill>
                <a:latin typeface="Open Sans"/>
                <a:ea typeface="Open Sans"/>
                <a:cs typeface="Open Sans"/>
                <a:sym typeface="Open Sans"/>
              </a:rPr>
              <a:t>dod piemēru, kā veidnes var tikt pielāgotas, iekļaujot jūsu organizācijas logo novietojumu un</a:t>
            </a:r>
            <a:br>
              <a:rPr b="0" i="0" lang="en-GB" sz="900" u="none" cap="none" strike="noStrike">
                <a:solidFill>
                  <a:srgbClr val="004993"/>
                </a:solidFill>
                <a:latin typeface="Open Sans"/>
                <a:ea typeface="Open Sans"/>
                <a:cs typeface="Open Sans"/>
                <a:sym typeface="Open Sans"/>
              </a:rPr>
            </a:br>
            <a:r>
              <a:rPr b="0" i="0" lang="en-GB" sz="900" u="none" cap="none" strike="noStrike">
                <a:solidFill>
                  <a:srgbClr val="004993"/>
                </a:solidFill>
                <a:latin typeface="Open Sans"/>
                <a:ea typeface="Open Sans"/>
                <a:cs typeface="Open Sans"/>
                <a:sym typeface="Open Sans"/>
              </a:rPr>
              <a:t>attiecinājuma paziņojumu.</a:t>
            </a:r>
            <a:endParaRPr b="0" i="0" sz="9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900" u="none" cap="none" strike="noStrike">
                <a:solidFill>
                  <a:srgbClr val="004993"/>
                </a:solidFill>
                <a:latin typeface="Open Sans"/>
                <a:ea typeface="Open Sans"/>
                <a:cs typeface="Open Sans"/>
                <a:sym typeface="Open Sans"/>
              </a:rPr>
              <a:t>4.-12.slaidus </a:t>
            </a:r>
            <a:r>
              <a:rPr b="0" i="0" lang="en-GB" sz="900" u="none" cap="none" strike="noStrike">
                <a:solidFill>
                  <a:srgbClr val="004993"/>
                </a:solidFill>
                <a:latin typeface="Open Sans"/>
                <a:ea typeface="Open Sans"/>
                <a:cs typeface="Open Sans"/>
                <a:sym typeface="Open Sans"/>
              </a:rPr>
              <a:t>var izmantot kā ķircinātājus (teaser); tie uzdod vienkāršus jautājumus un pasaka AIR pamatus. Jūs tos varat izmantot kā ievadu savai prezentācijai, lai rosinātu ziņkāri.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en-GB" sz="900" u="none" cap="none" strike="noStrike">
                <a:solidFill>
                  <a:srgbClr val="004993"/>
                </a:solidFill>
                <a:latin typeface="Open Sans"/>
                <a:ea typeface="Open Sans"/>
                <a:cs typeface="Open Sans"/>
                <a:sym typeface="Open Sans"/>
              </a:rPr>
              <a:t>13.-43.slaids </a:t>
            </a:r>
            <a:r>
              <a:rPr b="0" i="0" lang="en-GB" sz="900" u="none" cap="none" strike="noStrike">
                <a:solidFill>
                  <a:srgbClr val="004993"/>
                </a:solidFill>
                <a:latin typeface="Open Sans"/>
                <a:ea typeface="Open Sans"/>
                <a:cs typeface="Open Sans"/>
                <a:sym typeface="Open Sans"/>
              </a:rPr>
              <a:t>parāda atvērtās izglītības ieguvumus dažādām iesaistītajām pusēm: studentiem (dzeltenais fons), pasniedzējiem (oranžais fons),</a:t>
            </a:r>
            <a:br>
              <a:rPr b="0" i="0" lang="en-GB" sz="900" u="none" cap="none" strike="noStrike">
                <a:solidFill>
                  <a:srgbClr val="004993"/>
                </a:solidFill>
                <a:latin typeface="Open Sans"/>
                <a:ea typeface="Open Sans"/>
                <a:cs typeface="Open Sans"/>
                <a:sym typeface="Open Sans"/>
              </a:rPr>
            </a:br>
            <a:r>
              <a:rPr b="0" i="0" lang="en-GB" sz="900" u="none" cap="none" strike="noStrike">
                <a:solidFill>
                  <a:srgbClr val="004993"/>
                </a:solidFill>
                <a:latin typeface="Open Sans"/>
                <a:ea typeface="Open Sans"/>
                <a:cs typeface="Open Sans"/>
                <a:sym typeface="Open Sans"/>
              </a:rPr>
              <a:t>institūcijām (tirkīzzilais fons) un visiem (baltais fons). Jūs varat lietot tos, lai uzrunātu šīs konkrētās iesaistītās puses.</a:t>
            </a:r>
            <a:endParaRPr b="0"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t/>
            </a:r>
            <a:endParaRPr b="1" i="0" sz="9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900"/>
              <a:buFont typeface="Arial"/>
              <a:buNone/>
            </a:pPr>
            <a:r>
              <a:rPr b="1" i="0" lang="en-GB" sz="900" u="none" cap="none" strike="noStrike">
                <a:solidFill>
                  <a:srgbClr val="004993"/>
                </a:solidFill>
                <a:latin typeface="Open Sans"/>
                <a:ea typeface="Open Sans"/>
                <a:cs typeface="Open Sans"/>
                <a:sym typeface="Open Sans"/>
              </a:rPr>
              <a:t>Ievada slaidi katrai no grupām </a:t>
            </a:r>
            <a:r>
              <a:rPr b="0" i="0" lang="en-GB" sz="900" u="none" cap="none" strike="noStrike">
                <a:solidFill>
                  <a:srgbClr val="004993"/>
                </a:solidFill>
                <a:latin typeface="Open Sans"/>
                <a:ea typeface="Open Sans"/>
                <a:cs typeface="Open Sans"/>
                <a:sym typeface="Open Sans"/>
              </a:rPr>
              <a:t>(slaidi 13, 21, 29, 36) parāda, ko ENOEL uzskata par pašiem būtiskākajiem ieguvumiem katrai grupai un</a:t>
            </a:r>
            <a:br>
              <a:rPr b="0" i="0" lang="en-GB" sz="900" u="none" cap="none" strike="noStrike">
                <a:solidFill>
                  <a:srgbClr val="004993"/>
                </a:solidFill>
                <a:latin typeface="Open Sans"/>
                <a:ea typeface="Open Sans"/>
                <a:cs typeface="Open Sans"/>
                <a:sym typeface="Open Sans"/>
              </a:rPr>
            </a:br>
            <a:r>
              <a:rPr b="0" i="0" lang="en-GB" sz="900" u="none" cap="none" strike="noStrike">
                <a:solidFill>
                  <a:srgbClr val="004993"/>
                </a:solidFill>
                <a:latin typeface="Open Sans"/>
                <a:ea typeface="Open Sans"/>
                <a:cs typeface="Open Sans"/>
                <a:sym typeface="Open Sans"/>
              </a:rPr>
              <a:t>tad parādīti atsevišķi ieguvumi katrā no slaidiem. </a:t>
            </a:r>
            <a:r>
              <a:rPr b="1" i="0" lang="en-GB" sz="900" u="none" cap="none" strike="noStrike">
                <a:solidFill>
                  <a:srgbClr val="004993"/>
                </a:solidFill>
                <a:latin typeface="Open Sans"/>
                <a:ea typeface="Open Sans"/>
                <a:cs typeface="Open Sans"/>
                <a:sym typeface="Open Sans"/>
              </a:rPr>
              <a:t>Noslēdzošie slaidi </a:t>
            </a:r>
            <a:r>
              <a:rPr b="0" i="0" lang="en-GB" sz="900" u="none" cap="none" strike="noStrike">
                <a:solidFill>
                  <a:srgbClr val="004993"/>
                </a:solidFill>
                <a:latin typeface="Open Sans"/>
                <a:ea typeface="Open Sans"/>
                <a:cs typeface="Open Sans"/>
                <a:sym typeface="Open Sans"/>
              </a:rPr>
              <a:t>katrā grupā norāda pārējos ieguvumus</a:t>
            </a:r>
            <a:br>
              <a:rPr b="0" i="0" lang="en-GB" sz="900" u="none" cap="none" strike="noStrike">
                <a:solidFill>
                  <a:srgbClr val="004993"/>
                </a:solidFill>
                <a:latin typeface="Open Sans"/>
                <a:ea typeface="Open Sans"/>
                <a:cs typeface="Open Sans"/>
                <a:sym typeface="Open Sans"/>
              </a:rPr>
            </a:br>
            <a:r>
              <a:rPr b="0" i="0" lang="en-GB" sz="900" u="none" cap="none" strike="noStrike">
                <a:solidFill>
                  <a:srgbClr val="004993"/>
                </a:solidFill>
                <a:latin typeface="Open Sans"/>
                <a:ea typeface="Open Sans"/>
                <a:cs typeface="Open Sans"/>
                <a:sym typeface="Open Sans"/>
              </a:rPr>
              <a:t>(19.-20.slaids studentiem, 27.-28.slaids pasniedzējiem, 35. - institūcijām, un 43. - visiem).</a:t>
            </a:r>
            <a:endParaRPr b="0" i="0" sz="9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6" name="Shape 256"/>
        <p:cNvGrpSpPr/>
        <p:nvPr/>
      </p:nvGrpSpPr>
      <p:grpSpPr>
        <a:xfrm>
          <a:off x="0" y="0"/>
          <a:ext cx="0" cy="0"/>
          <a:chOff x="0" y="0"/>
          <a:chExt cx="0" cy="0"/>
        </a:xfrm>
      </p:grpSpPr>
      <p:sp>
        <p:nvSpPr>
          <p:cNvPr id="257" name="Google Shape;257;p2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2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20"/>
          <p:cNvSpPr txBox="1"/>
          <p:nvPr/>
        </p:nvSpPr>
        <p:spPr>
          <a:xfrm>
            <a:off x="3124375" y="128100"/>
            <a:ext cx="5843400" cy="421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800" u="none" cap="none" strike="noStrike">
                <a:solidFill>
                  <a:srgbClr val="004993"/>
                </a:solidFill>
                <a:latin typeface="Open Sans"/>
                <a:ea typeface="Open Sans"/>
                <a:cs typeface="Open Sans"/>
                <a:sym typeface="Open Sans"/>
              </a:rPr>
              <a:t>Samazina izmaksas: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1800" u="none" cap="none" strike="noStrike">
                <a:solidFill>
                  <a:srgbClr val="004993"/>
                </a:solidFill>
                <a:latin typeface="Open Sans"/>
                <a:ea typeface="Open Sans"/>
                <a:cs typeface="Open Sans"/>
                <a:sym typeface="Open Sans"/>
              </a:rPr>
              <a:t>AIR= bez maksas + atļaujas.</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800" u="none" cap="none" strike="noStrike">
                <a:solidFill>
                  <a:srgbClr val="004993"/>
                </a:solidFill>
                <a:latin typeface="Open Sans"/>
                <a:ea typeface="Open Sans"/>
                <a:cs typeface="Open Sans"/>
                <a:sym typeface="Open Sans"/>
              </a:rPr>
              <a:t>Nodrošina labāku izglītību = </a:t>
            </a:r>
            <a:r>
              <a:rPr b="0" i="0" lang="en-GB" sz="1800" u="none" cap="none" strike="noStrike">
                <a:solidFill>
                  <a:srgbClr val="004993"/>
                </a:solidFill>
                <a:latin typeface="Open Sans"/>
                <a:ea typeface="Open Sans"/>
                <a:cs typeface="Open Sans"/>
                <a:sym typeface="Open Sans"/>
              </a:rPr>
              <a:t>nodrošināt labāku nākotni (</a:t>
            </a:r>
            <a:r>
              <a:rPr b="0" i="0" lang="en-GB" sz="1800" u="sng" cap="none" strike="noStrike">
                <a:solidFill>
                  <a:schemeClr val="hlink"/>
                </a:solidFill>
                <a:latin typeface="Open Sans"/>
                <a:ea typeface="Open Sans"/>
                <a:cs typeface="Open Sans"/>
                <a:sym typeface="Open Sans"/>
                <a:hlinkClick r:id="rId3"/>
              </a:rPr>
              <a:t>IAM 4</a:t>
            </a:r>
            <a:r>
              <a:rPr b="0" i="0" lang="en-GB" sz="1800" u="none" cap="none" strike="noStrike">
                <a:solidFill>
                  <a:srgbClr val="004993"/>
                </a:solidFill>
                <a:latin typeface="Open Sans"/>
                <a:ea typeface="Open Sans"/>
                <a:cs typeface="Open Sans"/>
                <a:sym typeface="Open Sans"/>
              </a:rPr>
              <a:t>: «Nodrošināt iekļaujošu un kvalitatīvu izglītību un veicināt mūžizglītības iespējas»).</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rPr b="1" i="0" lang="en-GB" sz="1800" u="none" cap="none" strike="noStrike">
                <a:solidFill>
                  <a:srgbClr val="004993"/>
                </a:solidFill>
                <a:latin typeface="Open Sans"/>
                <a:ea typeface="Open Sans"/>
                <a:cs typeface="Open Sans"/>
                <a:sym typeface="Open Sans"/>
              </a:rPr>
              <a:t>Veicina izpratni:</a:t>
            </a:r>
            <a:r>
              <a:rPr b="0" i="0" lang="en-GB" sz="1800" u="none" cap="none" strike="noStrike">
                <a:solidFill>
                  <a:srgbClr val="004993"/>
                </a:solidFill>
                <a:latin typeface="Open Sans"/>
                <a:ea typeface="Open Sans"/>
                <a:cs typeface="Open Sans"/>
                <a:sym typeface="Open Sans"/>
              </a:rPr>
              <a:t> studenti var izskatīt konceptus/ apsvērt idejas, izmantojot plašu resursu klāstu (t.i., atkārtot vienu un to pašu konceptu, izmantojot dažādus skaidrojumus).</a:t>
            </a:r>
            <a:endParaRPr b="0" i="0" sz="18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2000"/>
              <a:buFont typeface="Arial"/>
              <a:buNone/>
            </a:pPr>
            <a:r>
              <a:t/>
            </a:r>
            <a:endParaRPr b="0" i="0" sz="800" u="none" cap="none" strike="noStrike">
              <a:solidFill>
                <a:schemeClr val="dk1"/>
              </a:solidFill>
              <a:highlight>
                <a:srgbClr val="FFFFFF"/>
              </a:highlight>
              <a:latin typeface="Arial"/>
              <a:ea typeface="Arial"/>
              <a:cs typeface="Arial"/>
              <a:sym typeface="Arial"/>
            </a:endParaRPr>
          </a:p>
          <a:p>
            <a:pPr indent="0" lvl="0" marL="0" marR="0" rtl="0" algn="l">
              <a:lnSpc>
                <a:spcPct val="115000"/>
              </a:lnSpc>
              <a:spcBef>
                <a:spcPts val="0"/>
              </a:spcBef>
              <a:spcAft>
                <a:spcPts val="0"/>
              </a:spcAft>
              <a:buClr>
                <a:srgbClr val="000000"/>
              </a:buClr>
              <a:buSzPts val="2000"/>
              <a:buFont typeface="Arial"/>
              <a:buNone/>
            </a:pPr>
            <a:r>
              <a:rPr b="1" i="0" lang="en-GB" sz="1800" u="none" cap="none" strike="noStrike">
                <a:solidFill>
                  <a:srgbClr val="004993"/>
                </a:solidFill>
                <a:latin typeface="Open Sans"/>
                <a:ea typeface="Open Sans"/>
                <a:cs typeface="Open Sans"/>
                <a:sym typeface="Open Sans"/>
              </a:rPr>
              <a:t>Koprade: </a:t>
            </a:r>
            <a:r>
              <a:rPr b="0" i="0" lang="en-GB" sz="1800" u="none" cap="none" strike="noStrike">
                <a:solidFill>
                  <a:srgbClr val="004993"/>
                </a:solidFill>
                <a:latin typeface="Open Sans"/>
                <a:ea typeface="Open Sans"/>
                <a:cs typeface="Open Sans"/>
                <a:sym typeface="Open Sans"/>
              </a:rPr>
              <a:t>AIR dod studentiem iespēju būt partneriem kopradē, kas dod ieguvumus tieši viņiem.</a:t>
            </a:r>
            <a:endParaRPr b="0" i="0" sz="1800" u="none" cap="none" strike="noStrike">
              <a:solidFill>
                <a:srgbClr val="004993"/>
              </a:solidFill>
              <a:latin typeface="Open Sans"/>
              <a:ea typeface="Open Sans"/>
              <a:cs typeface="Open Sans"/>
              <a:sym typeface="Open Sans"/>
            </a:endParaRPr>
          </a:p>
        </p:txBody>
      </p:sp>
      <p:cxnSp>
        <p:nvCxnSpPr>
          <p:cNvPr id="260" name="Google Shape;260;p2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61" name="Google Shape;261;p20"/>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262" name="Google Shape;262;p2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20"/>
          <p:cNvSpPr txBox="1"/>
          <p:nvPr/>
        </p:nvSpPr>
        <p:spPr>
          <a:xfrm>
            <a:off x="232200" y="1505375"/>
            <a:ext cx="2331900" cy="15147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67" name="Shape 267"/>
        <p:cNvGrpSpPr/>
        <p:nvPr/>
      </p:nvGrpSpPr>
      <p:grpSpPr>
        <a:xfrm>
          <a:off x="0" y="0"/>
          <a:ext cx="0" cy="0"/>
          <a:chOff x="0" y="0"/>
          <a:chExt cx="0" cy="0"/>
        </a:xfrm>
      </p:grpSpPr>
      <p:sp>
        <p:nvSpPr>
          <p:cNvPr id="268" name="Google Shape;268;p2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2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21"/>
          <p:cNvSpPr txBox="1"/>
          <p:nvPr/>
        </p:nvSpPr>
        <p:spPr>
          <a:xfrm>
            <a:off x="3202900" y="388125"/>
            <a:ext cx="5561700" cy="428934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Ļauj pielāgošanu: </a:t>
            </a:r>
            <a:r>
              <a:rPr b="0" i="0" lang="en-GB" sz="1400" u="none" cap="none" strike="noStrike">
                <a:solidFill>
                  <a:srgbClr val="004993"/>
                </a:solidFill>
                <a:latin typeface="Open Sans"/>
                <a:ea typeface="Open Sans"/>
                <a:cs typeface="Open Sans"/>
                <a:sym typeface="Open Sans"/>
              </a:rPr>
              <a:t>pasniedzēji var (daļēji vai pilnībā) pielāgot AIR, radot labāko kursu materiālu kopumu katrai mācīšanās pieredzei, nepārtraukti uzlabojot AIR kvalitāti.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Nodrošina atvērtu pedagoģiju: </a:t>
            </a:r>
            <a:r>
              <a:rPr b="0" i="0" lang="en-GB" sz="1400" u="none" cap="none" strike="noStrike">
                <a:solidFill>
                  <a:srgbClr val="004993"/>
                </a:solidFill>
                <a:latin typeface="Open Sans"/>
                <a:ea typeface="Open Sans"/>
                <a:cs typeface="Open Sans"/>
                <a:sym typeface="Open Sans"/>
              </a:rPr>
              <a:t>ar AIR studenti ir dziļi iesaistīti izglītības procesā un mācību materiālu izveidē, būtībā radot pašiem savus pasniedzēja vadībā.</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Ceļ reputāciju: </a:t>
            </a:r>
            <a:r>
              <a:rPr b="0" i="0" lang="en-GB" sz="1400" u="none" cap="none" strike="noStrike">
                <a:solidFill>
                  <a:srgbClr val="004993"/>
                </a:solidFill>
                <a:latin typeface="Open Sans"/>
                <a:ea typeface="Open Sans"/>
                <a:cs typeface="Open Sans"/>
                <a:sym typeface="Open Sans"/>
              </a:rPr>
              <a:t>AIR kvalitāte veicina pasniedzēju reputāciju lokālā un starptautiskā līmenī, vienlaikus piedāvājot iespējas sadarboties ar kolēģiem visā pasaulē.</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1400" u="none" cap="none" strike="noStrike">
                <a:solidFill>
                  <a:srgbClr val="004993"/>
                </a:solidFill>
                <a:latin typeface="Open Sans"/>
                <a:ea typeface="Open Sans"/>
                <a:cs typeface="Open Sans"/>
                <a:sym typeface="Open Sans"/>
              </a:rPr>
              <a:t>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Samazina darba apjomu: </a:t>
            </a:r>
            <a:r>
              <a:rPr b="0" i="0" lang="en-GB" sz="1400" u="none" cap="none" strike="noStrike">
                <a:solidFill>
                  <a:srgbClr val="004993"/>
                </a:solidFill>
                <a:latin typeface="Open Sans"/>
                <a:ea typeface="Open Sans"/>
                <a:cs typeface="Open Sans"/>
                <a:sym typeface="Open Sans"/>
              </a:rPr>
              <a:t>pasniedzējiem nav katru reizi jāizgudro ritenis no jauna, tie var izmantot to, kas jau ir gatavs.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Iedvesmo: </a:t>
            </a:r>
            <a:r>
              <a:rPr b="0" i="0" lang="en-GB" sz="1400" u="none" cap="none" strike="noStrike">
                <a:solidFill>
                  <a:srgbClr val="004993"/>
                </a:solidFill>
                <a:latin typeface="Open Sans"/>
                <a:ea typeface="Open Sans"/>
                <a:cs typeface="Open Sans"/>
                <a:sym typeface="Open Sans"/>
              </a:rPr>
              <a:t>AIR ir ceļš pie jaunām idejām.</a:t>
            </a:r>
            <a:endParaRPr b="0" i="0" sz="16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6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271" name="Google Shape;271;p2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72" name="Google Shape;272;p2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73" name="Google Shape;273;p2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21"/>
          <p:cNvSpPr txBox="1"/>
          <p:nvPr/>
        </p:nvSpPr>
        <p:spPr>
          <a:xfrm>
            <a:off x="95899" y="1446688"/>
            <a:ext cx="2694301"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chemeClr val="accent4"/>
                </a:solidFill>
                <a:latin typeface="Open Sans"/>
                <a:ea typeface="Open Sans"/>
                <a:cs typeface="Open Sans"/>
                <a:sym typeface="Open Sans"/>
              </a:rPr>
              <a:t>pasniedzējiem</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78" name="Shape 278"/>
        <p:cNvGrpSpPr/>
        <p:nvPr/>
      </p:nvGrpSpPr>
      <p:grpSpPr>
        <a:xfrm>
          <a:off x="0" y="0"/>
          <a:ext cx="0" cy="0"/>
          <a:chOff x="0" y="0"/>
          <a:chExt cx="0" cy="0"/>
        </a:xfrm>
      </p:grpSpPr>
      <p:sp>
        <p:nvSpPr>
          <p:cNvPr id="279" name="Google Shape;279;p2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2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2"/>
          <p:cNvSpPr txBox="1"/>
          <p:nvPr/>
        </p:nvSpPr>
        <p:spPr>
          <a:xfrm>
            <a:off x="3145972" y="611772"/>
            <a:ext cx="5907344" cy="422317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000" u="none" cap="none" strike="noStrike">
                <a:solidFill>
                  <a:srgbClr val="004993"/>
                </a:solidFill>
                <a:latin typeface="Open Sans"/>
                <a:ea typeface="Open Sans"/>
                <a:cs typeface="Open Sans"/>
                <a:sym typeface="Open Sans"/>
              </a:rPr>
              <a:t>Ļauj pielāgošanu: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3000" u="none" cap="none" strike="noStrike">
                <a:solidFill>
                  <a:srgbClr val="004993"/>
                </a:solidFill>
                <a:latin typeface="Open Sans"/>
                <a:ea typeface="Open Sans"/>
                <a:cs typeface="Open Sans"/>
                <a:sym typeface="Open Sans"/>
              </a:rPr>
              <a:t>pasniedzēji var (daļēji vai pilnībā) pielāgot AIR, radot labāko kursu materiālu kopumu katrai mācīšanās pieredzei, nepārtraukti uzlabojot AIR kvalitāti.</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2" name="Google Shape;282;p2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83" name="Google Shape;283;p2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84" name="Google Shape;284;p2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22"/>
          <p:cNvSpPr txBox="1"/>
          <p:nvPr/>
        </p:nvSpPr>
        <p:spPr>
          <a:xfrm>
            <a:off x="90684" y="1481594"/>
            <a:ext cx="2738301"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289" name="Shape 289"/>
        <p:cNvGrpSpPr/>
        <p:nvPr/>
      </p:nvGrpSpPr>
      <p:grpSpPr>
        <a:xfrm>
          <a:off x="0" y="0"/>
          <a:ext cx="0" cy="0"/>
          <a:chOff x="0" y="0"/>
          <a:chExt cx="0" cy="0"/>
        </a:xfrm>
      </p:grpSpPr>
      <p:sp>
        <p:nvSpPr>
          <p:cNvPr id="290" name="Google Shape;290;p2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2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3"/>
          <p:cNvSpPr txBox="1"/>
          <p:nvPr/>
        </p:nvSpPr>
        <p:spPr>
          <a:xfrm>
            <a:off x="3232833" y="431538"/>
            <a:ext cx="5736996" cy="40949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000" u="none" cap="none" strike="noStrike">
                <a:solidFill>
                  <a:srgbClr val="004993"/>
                </a:solidFill>
                <a:latin typeface="Open Sans"/>
                <a:ea typeface="Open Sans"/>
                <a:cs typeface="Open Sans"/>
                <a:sym typeface="Open Sans"/>
              </a:rPr>
              <a:t>Nodrošina atvērtu pedagoģiju: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3000" u="none" cap="none" strike="noStrike">
                <a:solidFill>
                  <a:srgbClr val="004993"/>
                </a:solidFill>
                <a:latin typeface="Open Sans"/>
                <a:ea typeface="Open Sans"/>
                <a:cs typeface="Open Sans"/>
                <a:sym typeface="Open Sans"/>
              </a:rPr>
              <a:t>ar AIR studenti ir dziļi iesaistīti izglītības procesā un mācību materiālu izveidē, būtībā radot pašiem savus pasniedzēja vadībā.</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93" name="Google Shape;293;p2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294" name="Google Shape;294;p2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295" name="Google Shape;295;p2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23"/>
          <p:cNvSpPr txBox="1"/>
          <p:nvPr/>
        </p:nvSpPr>
        <p:spPr>
          <a:xfrm>
            <a:off x="-1" y="1505375"/>
            <a:ext cx="2699657"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00" name="Shape 300"/>
        <p:cNvGrpSpPr/>
        <p:nvPr/>
      </p:nvGrpSpPr>
      <p:grpSpPr>
        <a:xfrm>
          <a:off x="0" y="0"/>
          <a:ext cx="0" cy="0"/>
          <a:chOff x="0" y="0"/>
          <a:chExt cx="0" cy="0"/>
        </a:xfrm>
      </p:grpSpPr>
      <p:sp>
        <p:nvSpPr>
          <p:cNvPr id="301" name="Google Shape;301;p2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p2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4"/>
          <p:cNvSpPr txBox="1"/>
          <p:nvPr/>
        </p:nvSpPr>
        <p:spPr>
          <a:xfrm>
            <a:off x="3211061" y="612822"/>
            <a:ext cx="5460000" cy="363173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000" u="none" cap="none" strike="noStrike">
                <a:solidFill>
                  <a:srgbClr val="004993"/>
                </a:solidFill>
                <a:latin typeface="Open Sans"/>
                <a:ea typeface="Open Sans"/>
                <a:cs typeface="Open Sans"/>
                <a:sym typeface="Open Sans"/>
              </a:rPr>
              <a:t>Ceļ reputāciju: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3000" u="none" cap="none" strike="noStrike">
                <a:solidFill>
                  <a:srgbClr val="004993"/>
                </a:solidFill>
                <a:latin typeface="Open Sans"/>
                <a:ea typeface="Open Sans"/>
                <a:cs typeface="Open Sans"/>
                <a:sym typeface="Open Sans"/>
              </a:rPr>
              <a:t>AIR kvalitāte veicina pasniedzēju reputāciju lokālā un starptautiskā līmenī, vienlaikus piedāvājot iespējas sadarboties ar kolēģiem visā pasaulē.</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04" name="Google Shape;304;p2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05" name="Google Shape;305;p2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06" name="Google Shape;306;p2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24"/>
          <p:cNvSpPr txBox="1"/>
          <p:nvPr/>
        </p:nvSpPr>
        <p:spPr>
          <a:xfrm>
            <a:off x="0" y="1505375"/>
            <a:ext cx="2808514" cy="1846629"/>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700"/>
              <a:buFont typeface="Arial"/>
              <a:buNone/>
            </a:pPr>
            <a:r>
              <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11" name="Shape 311"/>
        <p:cNvGrpSpPr/>
        <p:nvPr/>
      </p:nvGrpSpPr>
      <p:grpSpPr>
        <a:xfrm>
          <a:off x="0" y="0"/>
          <a:ext cx="0" cy="0"/>
          <a:chOff x="0" y="0"/>
          <a:chExt cx="0" cy="0"/>
        </a:xfrm>
      </p:grpSpPr>
      <p:sp>
        <p:nvSpPr>
          <p:cNvPr id="312" name="Google Shape;312;p2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2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5"/>
          <p:cNvSpPr txBox="1"/>
          <p:nvPr/>
        </p:nvSpPr>
        <p:spPr>
          <a:xfrm>
            <a:off x="3192452" y="857993"/>
            <a:ext cx="5559661" cy="351529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000" u="none" cap="none" strike="noStrike">
                <a:solidFill>
                  <a:srgbClr val="004993"/>
                </a:solidFill>
                <a:latin typeface="Open Sans"/>
                <a:ea typeface="Open Sans"/>
                <a:cs typeface="Open Sans"/>
                <a:sym typeface="Open Sans"/>
              </a:rPr>
              <a:t>Samazina darba apjomu: </a:t>
            </a:r>
            <a:endParaRPr b="1" i="0" sz="30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0" i="0" lang="en-GB" sz="3000" u="none" cap="none" strike="noStrike">
                <a:solidFill>
                  <a:srgbClr val="004993"/>
                </a:solidFill>
                <a:latin typeface="Open Sans"/>
                <a:ea typeface="Open Sans"/>
                <a:cs typeface="Open Sans"/>
                <a:sym typeface="Open Sans"/>
              </a:rPr>
              <a:t>pasniedzējiem nav katru reizi jāizgudro ritenis no jauna, tie var izmantot to, kas jau ir gatavs.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15" name="Google Shape;315;p2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16" name="Google Shape;316;p2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17" name="Google Shape;317;p2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25"/>
          <p:cNvSpPr txBox="1"/>
          <p:nvPr/>
        </p:nvSpPr>
        <p:spPr>
          <a:xfrm>
            <a:off x="-1" y="1505375"/>
            <a:ext cx="2797629" cy="151423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2" name="Shape 322"/>
        <p:cNvGrpSpPr/>
        <p:nvPr/>
      </p:nvGrpSpPr>
      <p:grpSpPr>
        <a:xfrm>
          <a:off x="0" y="0"/>
          <a:ext cx="0" cy="0"/>
          <a:chOff x="0" y="0"/>
          <a:chExt cx="0" cy="0"/>
        </a:xfrm>
      </p:grpSpPr>
      <p:sp>
        <p:nvSpPr>
          <p:cNvPr id="323" name="Google Shape;323;p2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p2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6"/>
          <p:cNvSpPr txBox="1"/>
          <p:nvPr/>
        </p:nvSpPr>
        <p:spPr>
          <a:xfrm>
            <a:off x="3238350" y="1691900"/>
            <a:ext cx="5460000" cy="132340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000" u="none" cap="none" strike="noStrike">
                <a:solidFill>
                  <a:srgbClr val="004993"/>
                </a:solidFill>
                <a:latin typeface="Open Sans"/>
                <a:ea typeface="Open Sans"/>
                <a:cs typeface="Open Sans"/>
                <a:sym typeface="Open Sans"/>
              </a:rPr>
              <a:t>Iedvesmo: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3000" u="none" cap="none" strike="noStrike">
                <a:solidFill>
                  <a:srgbClr val="004993"/>
                </a:solidFill>
                <a:latin typeface="Open Sans"/>
                <a:ea typeface="Open Sans"/>
                <a:cs typeface="Open Sans"/>
                <a:sym typeface="Open Sans"/>
              </a:rPr>
              <a:t>AIR ir ceļš pie jaunām idejām.</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26" name="Google Shape;326;p2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27" name="Google Shape;327;p2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28" name="Google Shape;328;p26"/>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26"/>
          <p:cNvSpPr txBox="1"/>
          <p:nvPr/>
        </p:nvSpPr>
        <p:spPr>
          <a:xfrm>
            <a:off x="0" y="1505375"/>
            <a:ext cx="2808514" cy="1846629"/>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700"/>
              <a:buFont typeface="Arial"/>
              <a:buNone/>
            </a:pPr>
            <a:r>
              <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3" name="Shape 333"/>
        <p:cNvGrpSpPr/>
        <p:nvPr/>
      </p:nvGrpSpPr>
      <p:grpSpPr>
        <a:xfrm>
          <a:off x="0" y="0"/>
          <a:ext cx="0" cy="0"/>
          <a:chOff x="0" y="0"/>
          <a:chExt cx="0" cy="0"/>
        </a:xfrm>
      </p:grpSpPr>
      <p:sp>
        <p:nvSpPr>
          <p:cNvPr id="334" name="Google Shape;334;p2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p2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7"/>
          <p:cNvSpPr txBox="1"/>
          <p:nvPr/>
        </p:nvSpPr>
        <p:spPr>
          <a:xfrm>
            <a:off x="3015870" y="45203"/>
            <a:ext cx="5704339" cy="448119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Veicina aktīvas pieejas: </a:t>
            </a:r>
            <a:r>
              <a:rPr b="0" i="0" lang="en-GB" sz="1600" u="none" cap="none" strike="noStrike">
                <a:solidFill>
                  <a:srgbClr val="004993"/>
                </a:solidFill>
                <a:latin typeface="Open Sans"/>
                <a:ea typeface="Open Sans"/>
                <a:cs typeface="Open Sans"/>
                <a:sym typeface="Open Sans"/>
              </a:rPr>
              <a:t>pasniedzēji var dizainēt daudzveidīgas stratēģijas ar aktīvu studentu iesaisti, lai atbalstītu mācīšanās caur darīšanu pieredzes, kas balstītas AIR adaptēšanā un remiksēšanā.</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Veicina sadarbību: </a:t>
            </a:r>
            <a:r>
              <a:rPr b="0" i="0" lang="en-GB" sz="1600" u="none" cap="none" strike="noStrike">
                <a:solidFill>
                  <a:srgbClr val="004993"/>
                </a:solidFill>
                <a:latin typeface="Open Sans"/>
                <a:ea typeface="Open Sans"/>
                <a:cs typeface="Open Sans"/>
                <a:sym typeface="Open Sans"/>
              </a:rPr>
              <a:t>vienaudžu (peer-to-peer) atsauksmes, studentu sadarbība, un ekspertu iesaiste tiek palielināta un tie bagātina pasniedzējus, pateicoties procesam, ko rada atvērtās licences.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Atbalsta inovācijas: </a:t>
            </a:r>
            <a:r>
              <a:rPr b="0" i="0" lang="en-GB" sz="1600" u="none" cap="none" strike="noStrike">
                <a:solidFill>
                  <a:srgbClr val="004993"/>
                </a:solidFill>
                <a:latin typeface="Open Sans"/>
                <a:ea typeface="Open Sans"/>
                <a:cs typeface="Open Sans"/>
                <a:sym typeface="Open Sans"/>
              </a:rPr>
              <a:t>AIR piedāvā iespēju veicināt mācīšanas un mācīšanās materiālu kvalitāti, ļaujot citiem uz tiem balstīties un nodrošināt konstruktīvas atsauksmes.</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Nodrošina mantojumu: </a:t>
            </a:r>
            <a:r>
              <a:rPr b="0" i="0" lang="en-GB" sz="1600" u="none" cap="none" strike="noStrike">
                <a:solidFill>
                  <a:srgbClr val="004993"/>
                </a:solidFill>
                <a:latin typeface="Open Sans"/>
                <a:ea typeface="Open Sans"/>
                <a:cs typeface="Open Sans"/>
                <a:sym typeface="Open Sans"/>
              </a:rPr>
              <a:t>vairākkārtējā izmantošana, ko veicina AIR, turpinās arī pēc pensionēšanās.</a:t>
            </a:r>
            <a:endParaRPr b="0" i="0" sz="1600" u="none" cap="none" strike="noStrike">
              <a:solidFill>
                <a:srgbClr val="000000"/>
              </a:solidFill>
              <a:latin typeface="Arial"/>
              <a:ea typeface="Arial"/>
              <a:cs typeface="Arial"/>
              <a:sym typeface="Arial"/>
            </a:endParaRPr>
          </a:p>
        </p:txBody>
      </p:sp>
      <p:cxnSp>
        <p:nvCxnSpPr>
          <p:cNvPr id="337" name="Google Shape;337;p2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38" name="Google Shape;338;p2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39" name="Google Shape;339;p2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27"/>
          <p:cNvSpPr txBox="1"/>
          <p:nvPr/>
        </p:nvSpPr>
        <p:spPr>
          <a:xfrm>
            <a:off x="-1" y="1505375"/>
            <a:ext cx="2775857" cy="1846629"/>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700"/>
              <a:buFont typeface="Arial"/>
              <a:buNone/>
            </a:pPr>
            <a:r>
              <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4" name="Shape 344"/>
        <p:cNvGrpSpPr/>
        <p:nvPr/>
      </p:nvGrpSpPr>
      <p:grpSpPr>
        <a:xfrm>
          <a:off x="0" y="0"/>
          <a:ext cx="0" cy="0"/>
          <a:chOff x="0" y="0"/>
          <a:chExt cx="0" cy="0"/>
        </a:xfrm>
      </p:grpSpPr>
      <p:sp>
        <p:nvSpPr>
          <p:cNvPr id="345" name="Google Shape;345;p2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 name="Google Shape;346;p2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8"/>
          <p:cNvSpPr txBox="1"/>
          <p:nvPr/>
        </p:nvSpPr>
        <p:spPr>
          <a:xfrm>
            <a:off x="3162696" y="347596"/>
            <a:ext cx="5460000" cy="501108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Paplašina izvēles iespējas: </a:t>
            </a:r>
            <a:r>
              <a:rPr b="0" i="0" lang="en-GB" sz="1600" u="none" cap="none" strike="noStrike">
                <a:solidFill>
                  <a:srgbClr val="004993"/>
                </a:solidFill>
                <a:latin typeface="Open Sans"/>
                <a:ea typeface="Open Sans"/>
                <a:cs typeface="Open Sans"/>
                <a:sym typeface="Open Sans"/>
              </a:rPr>
              <a:t>AIR mācību grāmatas palielina pasniedzēju resursus un var garantēt tikpat augstu kvalitātes līmeni kā tradicionālās mācību grāmatas.</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Veicina akadēmisko brīvību: </a:t>
            </a:r>
            <a:r>
              <a:rPr b="0" i="0" lang="en-GB" sz="1600" u="none" cap="none" strike="noStrike">
                <a:solidFill>
                  <a:srgbClr val="004993"/>
                </a:solidFill>
                <a:latin typeface="Open Sans"/>
                <a:ea typeface="Open Sans"/>
                <a:cs typeface="Open Sans"/>
                <a:sym typeface="Open Sans"/>
              </a:rPr>
              <a:t>AIR atvērtās licences ļauj fakultātēm saviem kursiem regulāri modificēt un aktualizēt mācību resursus.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Parāda inovācijas un radošumu: </a:t>
            </a:r>
            <a:r>
              <a:rPr b="0" i="0" lang="en-GB" sz="1600" u="none" cap="none" strike="noStrike">
                <a:solidFill>
                  <a:srgbClr val="004993"/>
                </a:solidFill>
                <a:latin typeface="Open Sans"/>
                <a:ea typeface="Open Sans"/>
                <a:cs typeface="Open Sans"/>
                <a:sym typeface="Open Sans"/>
              </a:rPr>
              <a:t>fakultātes radošums var atstāt pozitīvu iespaidu uz potenciālajiem studentiem vai sponsoriem. Tas var palīdzēt palielināt imatrikulēto skaitu konkrētiem kursiem un palielināt atsevišķu pasniedzēju vērtību.</a:t>
            </a:r>
            <a:endParaRPr b="0" i="0" sz="1600" u="none" cap="none" strike="noStrike">
              <a:solidFill>
                <a:srgbClr val="004993"/>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100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8" name="Google Shape;348;p2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49" name="Google Shape;349;p2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50" name="Google Shape;350;p2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28"/>
          <p:cNvSpPr txBox="1"/>
          <p:nvPr/>
        </p:nvSpPr>
        <p:spPr>
          <a:xfrm>
            <a:off x="0" y="1505375"/>
            <a:ext cx="2754086" cy="1846629"/>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700"/>
              <a:buFont typeface="Arial"/>
              <a:buNone/>
            </a:pPr>
            <a:r>
              <a:rPr b="1" i="0" lang="en-GB" sz="2700" u="none" cap="none" strike="noStrike">
                <a:solidFill>
                  <a:schemeClr val="lt1"/>
                </a:solidFill>
                <a:latin typeface="Open Sans"/>
                <a:ea typeface="Open Sans"/>
                <a:cs typeface="Open Sans"/>
                <a:sym typeface="Open Sans"/>
              </a:rPr>
              <a:t>Atvērtās izglītības ieguvumi </a:t>
            </a:r>
            <a:r>
              <a:rPr b="1" i="0" lang="en-GB" sz="2700" u="none" cap="none" strike="noStrike">
                <a:solidFill>
                  <a:schemeClr val="accent4"/>
                </a:solidFill>
                <a:latin typeface="Open Sans"/>
                <a:ea typeface="Open Sans"/>
                <a:cs typeface="Open Sans"/>
                <a:sym typeface="Open Sans"/>
              </a:rPr>
              <a:t>pasniedzējiem</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700"/>
              <a:buFont typeface="Arial"/>
              <a:buNone/>
            </a:pPr>
            <a:r>
              <a:t/>
            </a:r>
            <a:endParaRPr b="1" i="0" sz="2700" u="none" cap="none" strike="noStrike">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55" name="Shape 355"/>
        <p:cNvGrpSpPr/>
        <p:nvPr/>
      </p:nvGrpSpPr>
      <p:grpSpPr>
        <a:xfrm>
          <a:off x="0" y="0"/>
          <a:ext cx="0" cy="0"/>
          <a:chOff x="0" y="0"/>
          <a:chExt cx="0" cy="0"/>
        </a:xfrm>
      </p:grpSpPr>
      <p:sp>
        <p:nvSpPr>
          <p:cNvPr id="356" name="Google Shape;356;p2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2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29"/>
          <p:cNvSpPr txBox="1"/>
          <p:nvPr/>
        </p:nvSpPr>
        <p:spPr>
          <a:xfrm>
            <a:off x="3018200" y="77709"/>
            <a:ext cx="5865000" cy="418573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Pārvirza resursus: </a:t>
            </a:r>
            <a:r>
              <a:rPr b="0" i="0" lang="en-GB" sz="1300" u="none" cap="none" strike="noStrike">
                <a:solidFill>
                  <a:schemeClr val="lt1"/>
                </a:solidFill>
                <a:latin typeface="Open Sans"/>
                <a:ea typeface="Open Sans"/>
                <a:cs typeface="Open Sans"/>
                <a:sym typeface="Open Sans"/>
              </a:rPr>
              <a:t>AIR ir pieejami tiešsaistē, par pieņemamu cenu vai par brīvu, drukātā formā, var glabāties mūžīgi, ir viegli aktualizējami. Resursi, kas citādi aizietu mācību literatūras iegādei, var tiks pārvirzīti tehnoloģijām, infrastruktūrai vai parādu samazināšanai.</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Atbalsta fakultāšu attīstību: </a:t>
            </a:r>
            <a:r>
              <a:rPr b="0" i="0" lang="en-GB" sz="1300" u="none" cap="none" strike="noStrike">
                <a:solidFill>
                  <a:schemeClr val="lt1"/>
                </a:solidFill>
                <a:latin typeface="Open Sans"/>
                <a:ea typeface="Open Sans"/>
                <a:cs typeface="Open Sans"/>
                <a:sym typeface="Open Sans"/>
              </a:rPr>
              <a:t>tiek izkopta AIR lietošana, paplašināta piekļuve, vienaudžu (peer-to-peer) mācīšanās starp dažādu institūciju un to fakultāšu dalībniekiem, tāpat kā tiek izkopta mācību materiālu kvalitāte.</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Jēgpilni izmantoti publiskie ieguldījumi: </a:t>
            </a:r>
            <a:r>
              <a:rPr b="0" i="0" lang="en-GB" sz="1300" u="none" cap="none" strike="noStrike">
                <a:solidFill>
                  <a:schemeClr val="lt1"/>
                </a:solidFill>
                <a:latin typeface="Open Sans"/>
                <a:ea typeface="Open Sans"/>
                <a:cs typeface="Open Sans"/>
                <a:sym typeface="Open Sans"/>
              </a:rPr>
              <a:t>resursi, kas nāk no publiskā finansējuma, tiek lietoti, lai radītu publiskas zināšanas, kā arī ar tiem dalās </a:t>
            </a:r>
            <a:r>
              <a:rPr b="0" i="1" lang="en-GB" sz="1300" u="none" cap="none" strike="noStrike">
                <a:solidFill>
                  <a:schemeClr val="lt1"/>
                </a:solidFill>
                <a:latin typeface="Open Sans"/>
                <a:ea typeface="Open Sans"/>
                <a:cs typeface="Open Sans"/>
                <a:sym typeface="Open Sans"/>
              </a:rPr>
              <a:t>krustu šķērsu </a:t>
            </a:r>
            <a:r>
              <a:rPr b="0" i="0" lang="en-GB" sz="1300" u="none" cap="none" strike="noStrike">
                <a:solidFill>
                  <a:schemeClr val="lt1"/>
                </a:solidFill>
                <a:latin typeface="Open Sans"/>
                <a:ea typeface="Open Sans"/>
                <a:cs typeface="Open Sans"/>
                <a:sym typeface="Open Sans"/>
              </a:rPr>
              <a:t>starp institūcijām ar pazeminātām papildus izmaksām.</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Atbalsta pašreklāmu: </a:t>
            </a:r>
            <a:r>
              <a:rPr b="0" i="0" lang="en-GB" sz="1300" u="none" cap="none" strike="noStrike">
                <a:solidFill>
                  <a:schemeClr val="lt1"/>
                </a:solidFill>
                <a:latin typeface="Open Sans"/>
                <a:ea typeface="Open Sans"/>
                <a:cs typeface="Open Sans"/>
                <a:sym typeface="Open Sans"/>
              </a:rPr>
              <a:t>institūcijas publiskais tēls var daudz iegūt no tās AIR, ar kuriem tā dalās un kurus izmanto, kvalitātes.</a:t>
            </a:r>
            <a:endParaRPr b="0" i="0" sz="13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Atbalsta starptautisku sadarbību: </a:t>
            </a:r>
            <a:r>
              <a:rPr b="0" i="0" lang="en-GB" sz="1300" u="none" cap="none" strike="noStrike">
                <a:solidFill>
                  <a:schemeClr val="lt1"/>
                </a:solidFill>
                <a:latin typeface="Open Sans"/>
                <a:ea typeface="Open Sans"/>
                <a:cs typeface="Open Sans"/>
                <a:sym typeface="Open Sans"/>
              </a:rPr>
              <a:t>darbs ar AIR palielina institūcijas redzamību, ceļ tās reputāciju starptautiskā līmenī caur aktīvu sadarbību ar citām institūcijām pasaulē.</a:t>
            </a:r>
            <a:endParaRPr b="0" i="0" sz="1300" u="none" cap="none" strike="noStrike">
              <a:solidFill>
                <a:schemeClr val="lt1"/>
              </a:solidFill>
              <a:latin typeface="Open Sans"/>
              <a:ea typeface="Open Sans"/>
              <a:cs typeface="Open Sans"/>
              <a:sym typeface="Open Sans"/>
            </a:endParaRPr>
          </a:p>
        </p:txBody>
      </p:sp>
      <p:cxnSp>
        <p:nvCxnSpPr>
          <p:cNvPr id="359" name="Google Shape;359;p2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60" name="Google Shape;360;p2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61" name="Google Shape;361;p2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29"/>
          <p:cNvSpPr txBox="1"/>
          <p:nvPr/>
        </p:nvSpPr>
        <p:spPr>
          <a:xfrm>
            <a:off x="287875" y="1505375"/>
            <a:ext cx="2525100" cy="1563475"/>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a:t>
            </a:r>
            <a:r>
              <a:rPr b="1" i="0" lang="en-GB" sz="2800" u="none" cap="none" strike="noStrike">
                <a:solidFill>
                  <a:srgbClr val="45BEDF"/>
                </a:solidFill>
                <a:latin typeface="Open Sans"/>
                <a:ea typeface="Open Sans"/>
                <a:cs typeface="Open Sans"/>
                <a:sym typeface="Open Sans"/>
              </a:rPr>
              <a:t>institūcijām</a:t>
            </a:r>
            <a:endParaRPr b="1" i="0" sz="3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4" name="Shape 64"/>
        <p:cNvGrpSpPr/>
        <p:nvPr/>
      </p:nvGrpSpPr>
      <p:grpSpPr>
        <a:xfrm>
          <a:off x="0" y="0"/>
          <a:ext cx="0" cy="0"/>
          <a:chOff x="0" y="0"/>
          <a:chExt cx="0" cy="0"/>
        </a:xfrm>
      </p:grpSpPr>
      <p:sp>
        <p:nvSpPr>
          <p:cNvPr id="65" name="Google Shape;65;p3"/>
          <p:cNvSpPr txBox="1"/>
          <p:nvPr/>
        </p:nvSpPr>
        <p:spPr>
          <a:xfrm>
            <a:off x="3897500" y="1214075"/>
            <a:ext cx="2187900" cy="166196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700"/>
              <a:buFont typeface="Arial"/>
              <a:buNone/>
            </a:pPr>
            <a:r>
              <a:rPr b="1" i="0" lang="en-GB" sz="4800" u="none" cap="none" strike="noStrike">
                <a:solidFill>
                  <a:srgbClr val="004993"/>
                </a:solidFill>
                <a:latin typeface="Open Sans"/>
                <a:ea typeface="Open Sans"/>
                <a:cs typeface="Open Sans"/>
                <a:sym typeface="Open Sans"/>
              </a:rPr>
              <a:t>Kas ir AIR?</a:t>
            </a:r>
            <a:endParaRPr b="0" i="0" sz="1400" u="none" cap="none" strike="noStrike">
              <a:solidFill>
                <a:srgbClr val="000000"/>
              </a:solidFill>
              <a:latin typeface="Arial"/>
              <a:ea typeface="Arial"/>
              <a:cs typeface="Arial"/>
              <a:sym typeface="Arial"/>
            </a:endParaRPr>
          </a:p>
        </p:txBody>
      </p:sp>
      <p:sp>
        <p:nvSpPr>
          <p:cNvPr id="66" name="Google Shape;66;p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7" name="Google Shape;67;p3"/>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68" name="Google Shape;68;p3"/>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69" name="Google Shape;69;p3"/>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sp>
        <p:nvSpPr>
          <p:cNvPr id="70" name="Google Shape;70;p3"/>
          <p:cNvSpPr txBox="1"/>
          <p:nvPr/>
        </p:nvSpPr>
        <p:spPr>
          <a:xfrm>
            <a:off x="1316025" y="4698300"/>
            <a:ext cx="5313600" cy="396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b="0" i="0" lang="en-GB" sz="800" u="none" cap="none" strike="noStrike">
                <a:solidFill>
                  <a:srgbClr val="000000"/>
                </a:solidFill>
                <a:latin typeface="Open Sans"/>
                <a:ea typeface="Open Sans"/>
                <a:cs typeface="Open Sans"/>
                <a:sym typeface="Open Sans"/>
              </a:rPr>
              <a:t>This work is a derivative of “Latvian_1. OE Benefits - ENOEL slides”,</a:t>
            </a:r>
            <a:endParaRPr b="0" i="0" sz="8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b="0" i="0" lang="en-GB" sz="800" u="none" cap="none" strike="noStrike">
                <a:solidFill>
                  <a:srgbClr val="000000"/>
                </a:solidFill>
                <a:latin typeface="Open Sans"/>
                <a:ea typeface="Open Sans"/>
                <a:cs typeface="Open Sans"/>
                <a:sym typeface="Open Sans"/>
              </a:rPr>
              <a:t> </a:t>
            </a:r>
            <a:r>
              <a:rPr b="0" i="0" lang="en-GB" sz="800" u="sng" cap="none" strike="noStrike">
                <a:solidFill>
                  <a:schemeClr val="hlink"/>
                </a:solidFill>
                <a:latin typeface="Open Sans"/>
                <a:ea typeface="Open Sans"/>
                <a:cs typeface="Open Sans"/>
                <a:sym typeface="Open Sans"/>
                <a:hlinkClick r:id="rId5"/>
              </a:rPr>
              <a:t>https://zenodo.org/record/5906818</a:t>
            </a:r>
            <a:r>
              <a:rPr b="0" i="0" lang="en-GB" sz="800" u="none" cap="none" strike="noStrike">
                <a:solidFill>
                  <a:srgbClr val="000000"/>
                </a:solidFill>
                <a:latin typeface="Open Sans"/>
                <a:ea typeface="Open Sans"/>
                <a:cs typeface="Open Sans"/>
                <a:sym typeface="Open Sans"/>
              </a:rPr>
              <a:t>, </a:t>
            </a:r>
            <a:r>
              <a:rPr b="0" i="0" lang="en-GB" sz="800" u="none" cap="none" strike="noStrike">
                <a:solidFill>
                  <a:schemeClr val="dk1"/>
                </a:solidFill>
                <a:latin typeface="Open Sans"/>
                <a:ea typeface="Open Sans"/>
                <a:cs typeface="Open Sans"/>
                <a:sym typeface="Open Sans"/>
              </a:rPr>
              <a:t>by </a:t>
            </a:r>
            <a:r>
              <a:rPr b="0" i="0" lang="en-GB" sz="800" u="sng" cap="none" strike="noStrike">
                <a:solidFill>
                  <a:schemeClr val="hlink"/>
                </a:solidFill>
                <a:latin typeface="Open Sans"/>
                <a:ea typeface="Open Sans"/>
                <a:cs typeface="Open Sans"/>
                <a:sym typeface="Open Sans"/>
                <a:hlinkClick r:id="rId6"/>
              </a:rPr>
              <a:t>SPARC Europe </a:t>
            </a:r>
            <a:r>
              <a:rPr b="0" i="0" lang="en-GB" sz="800" u="none" cap="none" strike="noStrike">
                <a:solidFill>
                  <a:schemeClr val="dk1"/>
                </a:solidFill>
                <a:latin typeface="Open Sans"/>
                <a:ea typeface="Open Sans"/>
                <a:cs typeface="Open Sans"/>
                <a:sym typeface="Open Sans"/>
              </a:rPr>
              <a:t>(ENOEL), </a:t>
            </a:r>
            <a:r>
              <a:rPr b="0" i="0" lang="en-GB" sz="800" u="sng" cap="none" strike="noStrike">
                <a:solidFill>
                  <a:schemeClr val="hlink"/>
                </a:solidFill>
                <a:latin typeface="Open Sans"/>
                <a:ea typeface="Open Sans"/>
                <a:cs typeface="Open Sans"/>
                <a:sym typeface="Open Sans"/>
                <a:hlinkClick r:id="rId7"/>
              </a:rPr>
              <a:t>CC BY</a:t>
            </a:r>
            <a:endParaRPr b="0" i="0" sz="800" u="none" cap="none" strike="noStrike">
              <a:solidFill>
                <a:srgbClr val="000000"/>
              </a:solidFill>
              <a:latin typeface="Open Sans"/>
              <a:ea typeface="Open Sans"/>
              <a:cs typeface="Open Sans"/>
              <a:sym typeface="Open Sans"/>
            </a:endParaRPr>
          </a:p>
        </p:txBody>
      </p:sp>
      <p:sp>
        <p:nvSpPr>
          <p:cNvPr id="71" name="Google Shape;71;p3"/>
          <p:cNvSpPr txBox="1"/>
          <p:nvPr/>
        </p:nvSpPr>
        <p:spPr>
          <a:xfrm>
            <a:off x="7522677" y="4695575"/>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GB" sz="700" u="none" cap="none" strike="noStrike">
                <a:solidFill>
                  <a:srgbClr val="000000"/>
                </a:solidFill>
                <a:latin typeface="Open Sans"/>
                <a:ea typeface="Open Sans"/>
                <a:cs typeface="Open Sans"/>
                <a:sym typeface="Open Sans"/>
              </a:rPr>
              <a:t>Your organization’s logo </a:t>
            </a:r>
            <a:r>
              <a:rPr b="0" i="0" lang="en-GB"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cxnSp>
        <p:nvCxnSpPr>
          <p:cNvPr id="72" name="Google Shape;72;p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
        <p:nvSpPr>
          <p:cNvPr id="73" name="Google Shape;73;p3"/>
          <p:cNvSpPr txBox="1"/>
          <p:nvPr/>
        </p:nvSpPr>
        <p:spPr>
          <a:xfrm>
            <a:off x="6431550" y="4015350"/>
            <a:ext cx="2675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Pievienojiet organizācijas logo</a:t>
            </a:r>
            <a:endParaRPr b="0" i="0" sz="1400" u="none" cap="none" strike="noStrike">
              <a:solidFill>
                <a:srgbClr val="000000"/>
              </a:solidFill>
              <a:latin typeface="Arial"/>
              <a:ea typeface="Arial"/>
              <a:cs typeface="Arial"/>
              <a:sym typeface="Arial"/>
            </a:endParaRPr>
          </a:p>
        </p:txBody>
      </p:sp>
      <p:sp>
        <p:nvSpPr>
          <p:cNvPr id="74" name="Google Shape;74;p3"/>
          <p:cNvSpPr txBox="1"/>
          <p:nvPr/>
        </p:nvSpPr>
        <p:spPr>
          <a:xfrm>
            <a:off x="2248099" y="4015350"/>
            <a:ext cx="3281843" cy="40007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Pievienojiet attiecinājuma paziņojumu</a:t>
            </a:r>
            <a:endParaRPr b="0" i="0" sz="1400" u="none" cap="none" strike="noStrike">
              <a:solidFill>
                <a:srgbClr val="000000"/>
              </a:solidFill>
              <a:latin typeface="Arial"/>
              <a:ea typeface="Arial"/>
              <a:cs typeface="Arial"/>
              <a:sym typeface="Arial"/>
            </a:endParaRPr>
          </a:p>
        </p:txBody>
      </p:sp>
      <p:sp>
        <p:nvSpPr>
          <p:cNvPr id="75" name="Google Shape;75;p3"/>
          <p:cNvSpPr/>
          <p:nvPr/>
        </p:nvSpPr>
        <p:spPr>
          <a:xfrm>
            <a:off x="198502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3"/>
          <p:cNvSpPr/>
          <p:nvPr/>
        </p:nvSpPr>
        <p:spPr>
          <a:xfrm>
            <a:off x="6236975" y="4142375"/>
            <a:ext cx="233700" cy="553200"/>
          </a:xfrm>
          <a:prstGeom prst="downArrow">
            <a:avLst>
              <a:gd fmla="val 50000" name="adj1"/>
              <a:gd fmla="val 50000" name="adj2"/>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3"/>
          <p:cNvSpPr txBox="1"/>
          <p:nvPr/>
        </p:nvSpPr>
        <p:spPr>
          <a:xfrm>
            <a:off x="6621750" y="312467"/>
            <a:ext cx="2295300" cy="83096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FF0000"/>
                </a:solidFill>
                <a:latin typeface="Arial"/>
                <a:ea typeface="Arial"/>
                <a:cs typeface="Arial"/>
                <a:sym typeface="Arial"/>
              </a:rPr>
              <a:t>PIEMĒRS PIELĀGOŠANAI JŪSU VAJADZĪBĀM</a:t>
            </a:r>
            <a:endParaRPr b="0" i="0" sz="1400" u="none" cap="none" strike="noStrike">
              <a:solidFill>
                <a:srgbClr val="FF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66" name="Shape 366"/>
        <p:cNvGrpSpPr/>
        <p:nvPr/>
      </p:nvGrpSpPr>
      <p:grpSpPr>
        <a:xfrm>
          <a:off x="0" y="0"/>
          <a:ext cx="0" cy="0"/>
          <a:chOff x="0" y="0"/>
          <a:chExt cx="0" cy="0"/>
        </a:xfrm>
      </p:grpSpPr>
      <p:sp>
        <p:nvSpPr>
          <p:cNvPr id="367" name="Google Shape;367;p3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3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30"/>
          <p:cNvSpPr txBox="1"/>
          <p:nvPr/>
        </p:nvSpPr>
        <p:spPr>
          <a:xfrm>
            <a:off x="3214654" y="648445"/>
            <a:ext cx="5854014" cy="387795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Pārvirza resursus: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chemeClr val="lt1"/>
                </a:solidFill>
                <a:latin typeface="Open Sans"/>
                <a:ea typeface="Open Sans"/>
                <a:cs typeface="Open Sans"/>
                <a:sym typeface="Open Sans"/>
              </a:rPr>
              <a:t>AIR ir pieejami tiešsaistē, par pieņemamu cenu drukātā formā, var glabāties mūžīgi, ir viegli aktualizējami. Resursi, kas citādi aizietu mācību literatūras iegādei, var tiks pārvirzīti tehnoloģijām, infrastruktūrai vai parādu samazināšanai.</a:t>
            </a:r>
            <a:endParaRPr b="0" i="0" sz="2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004993"/>
              </a:solidFill>
              <a:latin typeface="Open Sans"/>
              <a:ea typeface="Open Sans"/>
              <a:cs typeface="Open Sans"/>
              <a:sym typeface="Open Sans"/>
            </a:endParaRPr>
          </a:p>
        </p:txBody>
      </p:sp>
      <p:cxnSp>
        <p:nvCxnSpPr>
          <p:cNvPr id="370" name="Google Shape;370;p3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71" name="Google Shape;371;p3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72" name="Google Shape;372;p3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30"/>
          <p:cNvSpPr txBox="1"/>
          <p:nvPr/>
        </p:nvSpPr>
        <p:spPr>
          <a:xfrm>
            <a:off x="287875" y="1505375"/>
            <a:ext cx="2525100" cy="1563475"/>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a:t>
            </a:r>
            <a:r>
              <a:rPr b="1" i="0" lang="en-GB" sz="2800" u="none" cap="none" strike="noStrike">
                <a:solidFill>
                  <a:srgbClr val="45BEDF"/>
                </a:solidFill>
                <a:latin typeface="Open Sans"/>
                <a:ea typeface="Open Sans"/>
                <a:cs typeface="Open Sans"/>
                <a:sym typeface="Open Sans"/>
              </a:rPr>
              <a:t>institūcijām</a:t>
            </a:r>
            <a:endParaRPr b="1" i="0" sz="3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77" name="Shape 377"/>
        <p:cNvGrpSpPr/>
        <p:nvPr/>
      </p:nvGrpSpPr>
      <p:grpSpPr>
        <a:xfrm>
          <a:off x="0" y="0"/>
          <a:ext cx="0" cy="0"/>
          <a:chOff x="0" y="0"/>
          <a:chExt cx="0" cy="0"/>
        </a:xfrm>
      </p:grpSpPr>
      <p:sp>
        <p:nvSpPr>
          <p:cNvPr id="378" name="Google Shape;378;p3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 name="Google Shape;379;p3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31"/>
          <p:cNvSpPr txBox="1"/>
          <p:nvPr/>
        </p:nvSpPr>
        <p:spPr>
          <a:xfrm>
            <a:off x="3214225" y="883625"/>
            <a:ext cx="5742600" cy="313929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Atbalsta fakultāšu attīstību: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chemeClr val="lt1"/>
                </a:solidFill>
                <a:latin typeface="Open Sans"/>
                <a:ea typeface="Open Sans"/>
                <a:cs typeface="Open Sans"/>
                <a:sym typeface="Open Sans"/>
              </a:rPr>
              <a:t>tiek izkopta AIR lietošana, paplašināta piekļuve, vienaudžu (peer-to-peer) mācīšanās starp dažādu institūciju un to fakultāšu dalībniekiem, tāpat kā tiek izkopta mācību materiālu kvalitāte.</a:t>
            </a:r>
            <a:endParaRPr b="0" i="0" sz="24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004993"/>
              </a:solidFill>
              <a:latin typeface="Open Sans"/>
              <a:ea typeface="Open Sans"/>
              <a:cs typeface="Open Sans"/>
              <a:sym typeface="Open Sans"/>
            </a:endParaRPr>
          </a:p>
        </p:txBody>
      </p:sp>
      <p:cxnSp>
        <p:nvCxnSpPr>
          <p:cNvPr id="381" name="Google Shape;381;p3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82" name="Google Shape;382;p3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83" name="Google Shape;383;p3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p31"/>
          <p:cNvSpPr txBox="1"/>
          <p:nvPr/>
        </p:nvSpPr>
        <p:spPr>
          <a:xfrm>
            <a:off x="287875" y="1505375"/>
            <a:ext cx="2525100" cy="1563475"/>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a:t>
            </a:r>
            <a:r>
              <a:rPr b="1" i="0" lang="en-GB" sz="2800" u="none" cap="none" strike="noStrike">
                <a:solidFill>
                  <a:srgbClr val="45BEDF"/>
                </a:solidFill>
                <a:latin typeface="Open Sans"/>
                <a:ea typeface="Open Sans"/>
                <a:cs typeface="Open Sans"/>
                <a:sym typeface="Open Sans"/>
              </a:rPr>
              <a:t>institūcijām</a:t>
            </a:r>
            <a:endParaRPr b="1" i="0" sz="3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88" name="Shape 388"/>
        <p:cNvGrpSpPr/>
        <p:nvPr/>
      </p:nvGrpSpPr>
      <p:grpSpPr>
        <a:xfrm>
          <a:off x="0" y="0"/>
          <a:ext cx="0" cy="0"/>
          <a:chOff x="0" y="0"/>
          <a:chExt cx="0" cy="0"/>
        </a:xfrm>
      </p:grpSpPr>
      <p:sp>
        <p:nvSpPr>
          <p:cNvPr id="389" name="Google Shape;389;p3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 name="Google Shape;390;p3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32"/>
          <p:cNvSpPr txBox="1"/>
          <p:nvPr/>
        </p:nvSpPr>
        <p:spPr>
          <a:xfrm>
            <a:off x="3100850" y="726004"/>
            <a:ext cx="5935425" cy="35086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Jēgpilni izmantoti publiskie ieguldījumi: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chemeClr val="lt1"/>
                </a:solidFill>
                <a:latin typeface="Open Sans"/>
                <a:ea typeface="Open Sans"/>
                <a:cs typeface="Open Sans"/>
                <a:sym typeface="Open Sans"/>
              </a:rPr>
              <a:t>resursi, kas nāk no publiskā finansējuma, tiek lietoti, lai radītu publiskas zināšanas, kā arī ar tiem dalās </a:t>
            </a:r>
            <a:r>
              <a:rPr b="0" i="1" lang="en-GB" sz="2400" u="none" cap="none" strike="noStrike">
                <a:solidFill>
                  <a:schemeClr val="lt1"/>
                </a:solidFill>
                <a:latin typeface="Open Sans"/>
                <a:ea typeface="Open Sans"/>
                <a:cs typeface="Open Sans"/>
                <a:sym typeface="Open Sans"/>
              </a:rPr>
              <a:t>krustu šķērsu </a:t>
            </a:r>
            <a:r>
              <a:rPr b="0" i="0" lang="en-GB" sz="2400" u="none" cap="none" strike="noStrike">
                <a:solidFill>
                  <a:schemeClr val="lt1"/>
                </a:solidFill>
                <a:latin typeface="Open Sans"/>
                <a:ea typeface="Open Sans"/>
                <a:cs typeface="Open Sans"/>
                <a:sym typeface="Open Sans"/>
              </a:rPr>
              <a:t>starp institūcijām ar pazeminātām papildus izmaksām.</a:t>
            </a:r>
            <a:endParaRPr b="0" i="0" sz="24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2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004993"/>
              </a:solidFill>
              <a:latin typeface="Open Sans"/>
              <a:ea typeface="Open Sans"/>
              <a:cs typeface="Open Sans"/>
              <a:sym typeface="Open Sans"/>
            </a:endParaRPr>
          </a:p>
        </p:txBody>
      </p:sp>
      <p:cxnSp>
        <p:nvCxnSpPr>
          <p:cNvPr id="392" name="Google Shape;392;p3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393" name="Google Shape;393;p3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394" name="Google Shape;394;p3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32"/>
          <p:cNvSpPr txBox="1"/>
          <p:nvPr/>
        </p:nvSpPr>
        <p:spPr>
          <a:xfrm>
            <a:off x="287875" y="1505375"/>
            <a:ext cx="2525100" cy="1563475"/>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a:t>
            </a:r>
            <a:r>
              <a:rPr b="1" i="0" lang="en-GB" sz="2800" u="none" cap="none" strike="noStrike">
                <a:solidFill>
                  <a:srgbClr val="45BEDF"/>
                </a:solidFill>
                <a:latin typeface="Open Sans"/>
                <a:ea typeface="Open Sans"/>
                <a:cs typeface="Open Sans"/>
                <a:sym typeface="Open Sans"/>
              </a:rPr>
              <a:t>institūcijām</a:t>
            </a:r>
            <a:endParaRPr b="1" i="0" sz="3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399" name="Shape 399"/>
        <p:cNvGrpSpPr/>
        <p:nvPr/>
      </p:nvGrpSpPr>
      <p:grpSpPr>
        <a:xfrm>
          <a:off x="0" y="0"/>
          <a:ext cx="0" cy="0"/>
          <a:chOff x="0" y="0"/>
          <a:chExt cx="0" cy="0"/>
        </a:xfrm>
      </p:grpSpPr>
      <p:sp>
        <p:nvSpPr>
          <p:cNvPr id="400" name="Google Shape;400;p3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p3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33"/>
          <p:cNvSpPr txBox="1"/>
          <p:nvPr/>
        </p:nvSpPr>
        <p:spPr>
          <a:xfrm>
            <a:off x="3236425" y="681301"/>
            <a:ext cx="5292300" cy="304695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200" u="none" cap="none" strike="noStrike">
                <a:solidFill>
                  <a:srgbClr val="004993"/>
                </a:solidFill>
                <a:latin typeface="Open Sans"/>
                <a:ea typeface="Open Sans"/>
                <a:cs typeface="Open Sans"/>
                <a:sym typeface="Open Sans"/>
              </a:rPr>
              <a:t>Atbalsta pašreklāmu: </a:t>
            </a:r>
            <a:r>
              <a:rPr b="0" i="0" lang="en-GB" sz="3200" u="none" cap="none" strike="noStrike">
                <a:solidFill>
                  <a:schemeClr val="lt1"/>
                </a:solidFill>
                <a:latin typeface="Open Sans"/>
                <a:ea typeface="Open Sans"/>
                <a:cs typeface="Open Sans"/>
                <a:sym typeface="Open Sans"/>
              </a:rPr>
              <a:t>institūcijas publiskais tēls var daudz iegūt no tās AIR, ar kuriem tā dalās un kurus izmanto, kvalitātes.</a:t>
            </a:r>
            <a:endParaRPr b="0" i="0" sz="32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03" name="Google Shape;403;p3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04" name="Google Shape;404;p3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05" name="Google Shape;405;p3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33"/>
          <p:cNvSpPr txBox="1"/>
          <p:nvPr/>
        </p:nvSpPr>
        <p:spPr>
          <a:xfrm>
            <a:off x="287875" y="1505375"/>
            <a:ext cx="2525100" cy="1563475"/>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a:t>
            </a:r>
            <a:r>
              <a:rPr b="1" i="0" lang="en-GB" sz="2800" u="none" cap="none" strike="noStrike">
                <a:solidFill>
                  <a:srgbClr val="45BEDF"/>
                </a:solidFill>
                <a:latin typeface="Open Sans"/>
                <a:ea typeface="Open Sans"/>
                <a:cs typeface="Open Sans"/>
                <a:sym typeface="Open Sans"/>
              </a:rPr>
              <a:t>institūcijām</a:t>
            </a:r>
            <a:endParaRPr b="1" i="0" sz="3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10" name="Shape 410"/>
        <p:cNvGrpSpPr/>
        <p:nvPr/>
      </p:nvGrpSpPr>
      <p:grpSpPr>
        <a:xfrm>
          <a:off x="0" y="0"/>
          <a:ext cx="0" cy="0"/>
          <a:chOff x="0" y="0"/>
          <a:chExt cx="0" cy="0"/>
        </a:xfrm>
      </p:grpSpPr>
      <p:sp>
        <p:nvSpPr>
          <p:cNvPr id="411" name="Google Shape;411;p34"/>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 name="Google Shape;412;p3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34"/>
          <p:cNvSpPr txBox="1"/>
          <p:nvPr/>
        </p:nvSpPr>
        <p:spPr>
          <a:xfrm>
            <a:off x="3236425" y="988562"/>
            <a:ext cx="5619700"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400" u="none" cap="none" strike="noStrike">
                <a:solidFill>
                  <a:srgbClr val="004993"/>
                </a:solidFill>
                <a:latin typeface="Open Sans"/>
                <a:ea typeface="Open Sans"/>
                <a:cs typeface="Open Sans"/>
                <a:sym typeface="Open Sans"/>
              </a:rPr>
              <a:t>Atbalsta starptautisku sadarbību: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400" u="none" cap="none" strike="noStrike">
                <a:solidFill>
                  <a:schemeClr val="lt1"/>
                </a:solidFill>
                <a:latin typeface="Open Sans"/>
                <a:ea typeface="Open Sans"/>
                <a:cs typeface="Open Sans"/>
                <a:sym typeface="Open Sans"/>
              </a:rPr>
              <a:t>darbs ar AIR palielina institūcijas redzamību, ceļ tās reputāciju starptautiskā līmenī caur aktīvu sadarbību ar citām institūcijām pasaulē.</a:t>
            </a:r>
            <a:endParaRPr b="0" i="0" sz="2400" u="none" cap="none" strike="noStrike">
              <a:solidFill>
                <a:schemeClr val="lt1"/>
              </a:solidFill>
              <a:latin typeface="Arial"/>
              <a:ea typeface="Arial"/>
              <a:cs typeface="Arial"/>
              <a:sym typeface="Arial"/>
            </a:endParaRPr>
          </a:p>
        </p:txBody>
      </p:sp>
      <p:cxnSp>
        <p:nvCxnSpPr>
          <p:cNvPr id="414" name="Google Shape;414;p3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15" name="Google Shape;415;p34"/>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16" name="Google Shape;416;p34"/>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34"/>
          <p:cNvSpPr txBox="1"/>
          <p:nvPr/>
        </p:nvSpPr>
        <p:spPr>
          <a:xfrm>
            <a:off x="287875" y="1505375"/>
            <a:ext cx="2525100" cy="1563475"/>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a:t>
            </a:r>
            <a:r>
              <a:rPr b="1" i="0" lang="en-GB" sz="2800" u="none" cap="none" strike="noStrike">
                <a:solidFill>
                  <a:srgbClr val="45BEDF"/>
                </a:solidFill>
                <a:latin typeface="Open Sans"/>
                <a:ea typeface="Open Sans"/>
                <a:cs typeface="Open Sans"/>
                <a:sym typeface="Open Sans"/>
              </a:rPr>
              <a:t>institūcijām</a:t>
            </a:r>
            <a:endParaRPr b="1" i="0" sz="3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21" name="Shape 421"/>
        <p:cNvGrpSpPr/>
        <p:nvPr/>
      </p:nvGrpSpPr>
      <p:grpSpPr>
        <a:xfrm>
          <a:off x="0" y="0"/>
          <a:ext cx="0" cy="0"/>
          <a:chOff x="0" y="0"/>
          <a:chExt cx="0" cy="0"/>
        </a:xfrm>
      </p:grpSpPr>
      <p:sp>
        <p:nvSpPr>
          <p:cNvPr id="422" name="Google Shape;422;p35"/>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p3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5"/>
          <p:cNvSpPr txBox="1"/>
          <p:nvPr/>
        </p:nvSpPr>
        <p:spPr>
          <a:xfrm>
            <a:off x="3202900" y="770575"/>
            <a:ext cx="5477100" cy="291923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800" u="none" cap="none" strike="noStrike">
                <a:solidFill>
                  <a:srgbClr val="004993"/>
                </a:solidFill>
                <a:latin typeface="Open Sans"/>
                <a:ea typeface="Open Sans"/>
                <a:cs typeface="Open Sans"/>
                <a:sym typeface="Open Sans"/>
              </a:rPr>
              <a:t>Veicina nodarbinātību: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1800" u="none" cap="none" strike="noStrike">
                <a:solidFill>
                  <a:schemeClr val="lt1"/>
                </a:solidFill>
                <a:latin typeface="Open Sans"/>
                <a:ea typeface="Open Sans"/>
                <a:cs typeface="Open Sans"/>
                <a:sym typeface="Open Sans"/>
              </a:rPr>
              <a:t>AIR lietošana palielina iesaisti augstākajā izglītībā, paplašinot piekļuvi netipiskiem izglītojamajiem, kas izdara izvēles, balstoties uz piedāvāto izglītības materiālu kvalitāti.</a:t>
            </a:r>
            <a:endParaRPr b="0" i="0" sz="1800" u="none" cap="none" strike="noStrike">
              <a:solidFill>
                <a:schemeClr val="lt1"/>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800" u="none" cap="none" strike="noStrike">
                <a:solidFill>
                  <a:srgbClr val="004993"/>
                </a:solidFill>
                <a:latin typeface="Open Sans"/>
                <a:ea typeface="Open Sans"/>
                <a:cs typeface="Open Sans"/>
                <a:sym typeface="Open Sans"/>
              </a:rPr>
              <a:t>Veicina absolventu piesaisti: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1800" u="none" cap="none" strike="noStrike">
                <a:solidFill>
                  <a:schemeClr val="lt1"/>
                </a:solidFill>
                <a:latin typeface="Open Sans"/>
                <a:ea typeface="Open Sans"/>
                <a:cs typeface="Open Sans"/>
                <a:sym typeface="Open Sans"/>
              </a:rPr>
              <a:t>kvalitatīvu AIR piedāvāšana absolventiem palīdz institūcijām saglābāt aktīvu saikni ar viņiem. </a:t>
            </a:r>
            <a:endParaRPr b="0"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1300" u="none" cap="none" strike="noStrike">
                <a:solidFill>
                  <a:srgbClr val="004993"/>
                </a:solidFill>
                <a:latin typeface="Open Sans"/>
                <a:ea typeface="Open Sans"/>
                <a:cs typeface="Open Sans"/>
                <a:sym typeface="Open Sans"/>
              </a:rPr>
              <a:t> </a:t>
            </a:r>
            <a:endParaRPr b="1" i="0" sz="1300" u="none" cap="none" strike="noStrike">
              <a:solidFill>
                <a:srgbClr val="004993"/>
              </a:solidFill>
              <a:latin typeface="Open Sans"/>
              <a:ea typeface="Open Sans"/>
              <a:cs typeface="Open Sans"/>
              <a:sym typeface="Open Sans"/>
            </a:endParaRPr>
          </a:p>
        </p:txBody>
      </p:sp>
      <p:pic>
        <p:nvPicPr>
          <p:cNvPr id="425" name="Google Shape;425;p35"/>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26" name="Google Shape;426;p35"/>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p35"/>
          <p:cNvSpPr txBox="1"/>
          <p:nvPr/>
        </p:nvSpPr>
        <p:spPr>
          <a:xfrm>
            <a:off x="287875" y="1505375"/>
            <a:ext cx="2525100" cy="1563475"/>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a:t>
            </a:r>
            <a:r>
              <a:rPr b="1" i="0" lang="en-GB" sz="2800" u="none" cap="none" strike="noStrike">
                <a:solidFill>
                  <a:srgbClr val="45BEDF"/>
                </a:solidFill>
                <a:latin typeface="Open Sans"/>
                <a:ea typeface="Open Sans"/>
                <a:cs typeface="Open Sans"/>
                <a:sym typeface="Open Sans"/>
              </a:rPr>
              <a:t>institūcijām</a:t>
            </a:r>
            <a:endParaRPr b="1" i="0" sz="3600" u="none" cap="none" strike="noStrike">
              <a:solidFill>
                <a:srgbClr val="FFDE59"/>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1" name="Shape 431"/>
        <p:cNvGrpSpPr/>
        <p:nvPr/>
      </p:nvGrpSpPr>
      <p:grpSpPr>
        <a:xfrm>
          <a:off x="0" y="0"/>
          <a:ext cx="0" cy="0"/>
          <a:chOff x="0" y="0"/>
          <a:chExt cx="0" cy="0"/>
        </a:xfrm>
      </p:grpSpPr>
      <p:sp>
        <p:nvSpPr>
          <p:cNvPr id="432" name="Google Shape;432;p36"/>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3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36"/>
          <p:cNvSpPr txBox="1"/>
          <p:nvPr/>
        </p:nvSpPr>
        <p:spPr>
          <a:xfrm>
            <a:off x="2970500" y="0"/>
            <a:ext cx="6085114" cy="438578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Atbloķē informāciju: </a:t>
            </a:r>
            <a:r>
              <a:rPr b="0" i="0" lang="en-GB" sz="1300" u="none" cap="none" strike="noStrike">
                <a:solidFill>
                  <a:srgbClr val="004993"/>
                </a:solidFill>
                <a:latin typeface="Open Sans"/>
                <a:ea typeface="Open Sans"/>
                <a:cs typeface="Open Sans"/>
                <a:sym typeface="Open Sans"/>
              </a:rPr>
              <a:t>dalīties ar zināšanām var daudz plašāk, ar licenču palīdzību </a:t>
            </a:r>
            <a:r>
              <a:rPr b="0" i="1" lang="en-GB" sz="1300" u="none" cap="none" strike="noStrike">
                <a:solidFill>
                  <a:srgbClr val="004993"/>
                </a:solidFill>
                <a:latin typeface="Open Sans"/>
                <a:ea typeface="Open Sans"/>
                <a:cs typeface="Open Sans"/>
                <a:sym typeface="Open Sans"/>
              </a:rPr>
              <a:t>atslēdzot</a:t>
            </a:r>
            <a:r>
              <a:rPr b="0" i="0" lang="en-GB" sz="1300" u="none" cap="none" strike="noStrike">
                <a:solidFill>
                  <a:srgbClr val="004993"/>
                </a:solidFill>
                <a:latin typeface="Open Sans"/>
                <a:ea typeface="Open Sans"/>
                <a:cs typeface="Open Sans"/>
                <a:sym typeface="Open Sans"/>
              </a:rPr>
              <a:t>  izglītības resursus (padarot tos pieejamus ikvienam, kas ir ieinteresēts).</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Zināšanu pārnese: </a:t>
            </a:r>
            <a:r>
              <a:rPr b="0" i="0" lang="en-GB" sz="1300" u="none" cap="none" strike="noStrike">
                <a:solidFill>
                  <a:srgbClr val="004993"/>
                </a:solidFill>
                <a:latin typeface="Open Sans"/>
                <a:ea typeface="Open Sans"/>
                <a:cs typeface="Open Sans"/>
                <a:sym typeface="Open Sans"/>
              </a:rPr>
              <a:t>izglītības resursi, kas radīti no nodokļu naudas palīdzību, ir publiski pieejami, vairākkārt lietojami un ar tiem var dalīties.</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Notiek mācīšanās visa mūža garumā: </a:t>
            </a:r>
            <a:r>
              <a:rPr b="0" i="0" lang="en-GB" sz="1300" u="none" cap="none" strike="noStrike">
                <a:solidFill>
                  <a:srgbClr val="004993"/>
                </a:solidFill>
                <a:latin typeface="Open Sans"/>
                <a:ea typeface="Open Sans"/>
                <a:cs typeface="Open Sans"/>
                <a:sym typeface="Open Sans"/>
              </a:rPr>
              <a:t>ikviens var finansiāli atļauties būt informēts par aktuālo un īstenot mūžizglītību, tiek mazināta plaisa starp formālām, neformālām un informālām atvērtajām iespējām.</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Veicina vienlīdzību: </a:t>
            </a:r>
            <a:r>
              <a:rPr b="0" i="0" lang="en-GB" sz="1300" u="none" cap="none" strike="noStrike">
                <a:solidFill>
                  <a:srgbClr val="004993"/>
                </a:solidFill>
                <a:latin typeface="Open Sans"/>
                <a:ea typeface="Open Sans"/>
                <a:cs typeface="Open Sans"/>
                <a:sym typeface="Open Sans"/>
              </a:rPr>
              <a:t>par brīvu tiešsaistē pieejami resursi padara vienādas kvalitātes zināšanu nodrošināšanu visiem, neatkarīgi no to ekonomiskā un sociālā statusa, vienkāršāku. </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Veicina dažādību un iekļaušanu: </a:t>
            </a:r>
            <a:r>
              <a:rPr b="0" i="0" lang="en-GB" sz="1300" u="none" cap="none" strike="noStrike">
                <a:solidFill>
                  <a:srgbClr val="004993"/>
                </a:solidFill>
                <a:latin typeface="Open Sans"/>
                <a:ea typeface="Open Sans"/>
                <a:cs typeface="Open Sans"/>
                <a:sym typeface="Open Sans"/>
              </a:rPr>
              <a:t>AIR materiāliem ir viegli piekļūt un ar tiem dalīties internetā, tādējādi tie ir lielisks rīks, lai atklātu un iepazītu dažādus skatījumus un viedokļus.</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Veicina pilsoņzinātni: </a:t>
            </a:r>
            <a:r>
              <a:rPr b="0" i="0" lang="en-GB" sz="1300" u="none" cap="none" strike="noStrike">
                <a:solidFill>
                  <a:srgbClr val="004993"/>
                </a:solidFill>
                <a:latin typeface="Open Sans"/>
                <a:ea typeface="Open Sans"/>
                <a:cs typeface="Open Sans"/>
                <a:sym typeface="Open Sans"/>
              </a:rPr>
              <a:t>zināšanas var radīt ikviens, un materiālu pieejamība padara  vienkāršāku procesu - turpināt iegūt zināšanas.</a:t>
            </a:r>
            <a:endParaRPr b="0" i="0" sz="1300" u="none" cap="none" strike="noStrike">
              <a:solidFill>
                <a:srgbClr val="000000"/>
              </a:solidFill>
              <a:latin typeface="Open Sans"/>
              <a:ea typeface="Open Sans"/>
              <a:cs typeface="Open Sans"/>
              <a:sym typeface="Open Sans"/>
            </a:endParaRPr>
          </a:p>
        </p:txBody>
      </p:sp>
      <p:cxnSp>
        <p:nvCxnSpPr>
          <p:cNvPr id="435" name="Google Shape;435;p3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36" name="Google Shape;436;p36"/>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37" name="Google Shape;437;p36"/>
          <p:cNvSpPr/>
          <p:nvPr/>
        </p:nvSpPr>
        <p:spPr>
          <a:xfrm>
            <a:off x="1328900" y="15228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36"/>
          <p:cNvSpPr txBox="1"/>
          <p:nvPr/>
        </p:nvSpPr>
        <p:spPr>
          <a:xfrm>
            <a:off x="185100" y="1552000"/>
            <a:ext cx="2252700" cy="1563475"/>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visiem</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2" name="Shape 442"/>
        <p:cNvGrpSpPr/>
        <p:nvPr/>
      </p:nvGrpSpPr>
      <p:grpSpPr>
        <a:xfrm>
          <a:off x="0" y="0"/>
          <a:ext cx="0" cy="0"/>
          <a:chOff x="0" y="0"/>
          <a:chExt cx="0" cy="0"/>
        </a:xfrm>
      </p:grpSpPr>
      <p:sp>
        <p:nvSpPr>
          <p:cNvPr id="443" name="Google Shape;443;p37"/>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3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37"/>
          <p:cNvSpPr txBox="1"/>
          <p:nvPr/>
        </p:nvSpPr>
        <p:spPr>
          <a:xfrm>
            <a:off x="3164593" y="817823"/>
            <a:ext cx="5794307" cy="350785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800" u="none" cap="none" strike="noStrike">
                <a:solidFill>
                  <a:srgbClr val="004993"/>
                </a:solidFill>
                <a:latin typeface="Open Sans"/>
                <a:ea typeface="Open Sans"/>
                <a:cs typeface="Open Sans"/>
                <a:sym typeface="Open Sans"/>
              </a:rPr>
              <a:t>Atbloķē informāciju: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800" u="none" cap="none" strike="noStrike">
                <a:solidFill>
                  <a:srgbClr val="004993"/>
                </a:solidFill>
                <a:latin typeface="Open Sans"/>
                <a:ea typeface="Open Sans"/>
                <a:cs typeface="Open Sans"/>
                <a:sym typeface="Open Sans"/>
              </a:rPr>
              <a:t>dalīties ar zināšanām var daudz plašāk, ar licenču palīdzību </a:t>
            </a:r>
            <a:r>
              <a:rPr b="0" i="1" lang="en-GB" sz="2800" u="none" cap="none" strike="noStrike">
                <a:solidFill>
                  <a:srgbClr val="004993"/>
                </a:solidFill>
                <a:latin typeface="Open Sans"/>
                <a:ea typeface="Open Sans"/>
                <a:cs typeface="Open Sans"/>
                <a:sym typeface="Open Sans"/>
              </a:rPr>
              <a:t>atslēdzot</a:t>
            </a:r>
            <a:r>
              <a:rPr b="0" i="0" lang="en-GB" sz="2800" u="none" cap="none" strike="noStrike">
                <a:solidFill>
                  <a:srgbClr val="004993"/>
                </a:solidFill>
                <a:latin typeface="Open Sans"/>
                <a:ea typeface="Open Sans"/>
                <a:cs typeface="Open Sans"/>
                <a:sym typeface="Open Sans"/>
              </a:rPr>
              <a:t>  izglītības resursus (padarot tos pieejamus ikvienam, kas ir ieinteresēts).</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p:txBody>
      </p:sp>
      <p:cxnSp>
        <p:nvCxnSpPr>
          <p:cNvPr id="446" name="Google Shape;446;p3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47" name="Google Shape;447;p37"/>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48" name="Google Shape;448;p37"/>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 name="Google Shape;449;p37"/>
          <p:cNvSpPr txBox="1"/>
          <p:nvPr/>
        </p:nvSpPr>
        <p:spPr>
          <a:xfrm>
            <a:off x="185100" y="1475800"/>
            <a:ext cx="2252700" cy="1563475"/>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visiem</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53" name="Shape 453"/>
        <p:cNvGrpSpPr/>
        <p:nvPr/>
      </p:nvGrpSpPr>
      <p:grpSpPr>
        <a:xfrm>
          <a:off x="0" y="0"/>
          <a:ext cx="0" cy="0"/>
          <a:chOff x="0" y="0"/>
          <a:chExt cx="0" cy="0"/>
        </a:xfrm>
      </p:grpSpPr>
      <p:sp>
        <p:nvSpPr>
          <p:cNvPr id="454" name="Google Shape;454;p38"/>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p3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38"/>
          <p:cNvSpPr txBox="1"/>
          <p:nvPr/>
        </p:nvSpPr>
        <p:spPr>
          <a:xfrm>
            <a:off x="3102384" y="636722"/>
            <a:ext cx="5856515" cy="387718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200" u="none" cap="none" strike="noStrike">
                <a:solidFill>
                  <a:srgbClr val="004993"/>
                </a:solidFill>
                <a:latin typeface="Open Sans"/>
                <a:ea typeface="Open Sans"/>
                <a:cs typeface="Open Sans"/>
                <a:sym typeface="Open Sans"/>
              </a:rPr>
              <a:t>Zināšanu pārnese: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3200" u="none" cap="none" strike="noStrike">
                <a:solidFill>
                  <a:srgbClr val="004993"/>
                </a:solidFill>
                <a:latin typeface="Open Sans"/>
                <a:ea typeface="Open Sans"/>
                <a:cs typeface="Open Sans"/>
                <a:sym typeface="Open Sans"/>
              </a:rPr>
              <a:t>izglītības resursi, kas radīti no nodokļu naudas palīdzību, ir publiski pieejami, vairākkārt lietojami un ar tiem var dalīties.</a:t>
            </a:r>
            <a:endParaRPr b="0" i="0" sz="3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457" name="Google Shape;457;p3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58" name="Google Shape;458;p38"/>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59" name="Google Shape;459;p38"/>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 name="Google Shape;460;p38"/>
          <p:cNvSpPr txBox="1"/>
          <p:nvPr/>
        </p:nvSpPr>
        <p:spPr>
          <a:xfrm>
            <a:off x="185100" y="1475800"/>
            <a:ext cx="2252700" cy="1908184"/>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visiem</a:t>
            </a:r>
            <a:endParaRPr b="1" i="0" sz="2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4" name="Shape 464"/>
        <p:cNvGrpSpPr/>
        <p:nvPr/>
      </p:nvGrpSpPr>
      <p:grpSpPr>
        <a:xfrm>
          <a:off x="0" y="0"/>
          <a:ext cx="0" cy="0"/>
          <a:chOff x="0" y="0"/>
          <a:chExt cx="0" cy="0"/>
        </a:xfrm>
      </p:grpSpPr>
      <p:sp>
        <p:nvSpPr>
          <p:cNvPr id="465" name="Google Shape;465;p39"/>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p3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39"/>
          <p:cNvSpPr txBox="1"/>
          <p:nvPr/>
        </p:nvSpPr>
        <p:spPr>
          <a:xfrm>
            <a:off x="3170243" y="617099"/>
            <a:ext cx="5549400" cy="4369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800" u="none" cap="none" strike="noStrike">
                <a:solidFill>
                  <a:srgbClr val="004993"/>
                </a:solidFill>
                <a:latin typeface="Open Sans"/>
                <a:ea typeface="Open Sans"/>
                <a:cs typeface="Open Sans"/>
                <a:sym typeface="Open Sans"/>
              </a:rPr>
              <a:t>Notiek mācīšanās visa mūža garumā: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800" u="none" cap="none" strike="noStrike">
                <a:solidFill>
                  <a:srgbClr val="004993"/>
                </a:solidFill>
                <a:latin typeface="Open Sans"/>
                <a:ea typeface="Open Sans"/>
                <a:cs typeface="Open Sans"/>
                <a:sym typeface="Open Sans"/>
              </a:rPr>
              <a:t>ikviens var finansiāli atļauties būt informēts par aktuālo un īstenot mūžizglītību, tiek mazināta plaisa starp formālām, neformālām un informālām atvērtajām iespējām.</a:t>
            </a:r>
            <a:endParaRPr b="0" i="0" sz="2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p:txBody>
      </p:sp>
      <p:cxnSp>
        <p:nvCxnSpPr>
          <p:cNvPr id="468" name="Google Shape;468;p3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69" name="Google Shape;469;p3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70" name="Google Shape;470;p39"/>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 name="Google Shape;471;p39"/>
          <p:cNvSpPr txBox="1"/>
          <p:nvPr/>
        </p:nvSpPr>
        <p:spPr>
          <a:xfrm>
            <a:off x="185100" y="1475800"/>
            <a:ext cx="2252700" cy="1563475"/>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visiem</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1" name="Shape 81"/>
        <p:cNvGrpSpPr/>
        <p:nvPr/>
      </p:nvGrpSpPr>
      <p:grpSpPr>
        <a:xfrm>
          <a:off x="0" y="0"/>
          <a:ext cx="0" cy="0"/>
          <a:chOff x="0" y="0"/>
          <a:chExt cx="0" cy="0"/>
        </a:xfrm>
      </p:grpSpPr>
      <p:sp>
        <p:nvSpPr>
          <p:cNvPr id="82" name="Google Shape;82;p4"/>
          <p:cNvSpPr txBox="1"/>
          <p:nvPr/>
        </p:nvSpPr>
        <p:spPr>
          <a:xfrm>
            <a:off x="3897500" y="1214075"/>
            <a:ext cx="21879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700"/>
              <a:buFont typeface="Arial"/>
              <a:buNone/>
            </a:pPr>
            <a:r>
              <a:rPr b="1" i="0" lang="en-GB" sz="4800" u="none" cap="none" strike="noStrike">
                <a:solidFill>
                  <a:srgbClr val="004993"/>
                </a:solidFill>
                <a:latin typeface="Open Sans"/>
                <a:ea typeface="Open Sans"/>
                <a:cs typeface="Open Sans"/>
                <a:sym typeface="Open Sans"/>
              </a:rPr>
              <a:t>Kas ir AIR?</a:t>
            </a:r>
            <a:endParaRPr b="0" i="0" sz="1400" u="none" cap="none" strike="noStrike">
              <a:solidFill>
                <a:srgbClr val="000000"/>
              </a:solidFill>
              <a:latin typeface="Arial"/>
              <a:ea typeface="Arial"/>
              <a:cs typeface="Arial"/>
              <a:sym typeface="Arial"/>
            </a:endParaRPr>
          </a:p>
        </p:txBody>
      </p:sp>
      <p:sp>
        <p:nvSpPr>
          <p:cNvPr id="83" name="Google Shape;83;p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4" name="Google Shape;84;p4"/>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85" name="Google Shape;85;p4"/>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86" name="Google Shape;86;p4"/>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87" name="Google Shape;87;p4"/>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5" name="Shape 475"/>
        <p:cNvGrpSpPr/>
        <p:nvPr/>
      </p:nvGrpSpPr>
      <p:grpSpPr>
        <a:xfrm>
          <a:off x="0" y="0"/>
          <a:ext cx="0" cy="0"/>
          <a:chOff x="0" y="0"/>
          <a:chExt cx="0" cy="0"/>
        </a:xfrm>
      </p:grpSpPr>
      <p:sp>
        <p:nvSpPr>
          <p:cNvPr id="476" name="Google Shape;476;p40"/>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 name="Google Shape;477;p40"/>
          <p:cNvSpPr txBox="1"/>
          <p:nvPr/>
        </p:nvSpPr>
        <p:spPr>
          <a:xfrm>
            <a:off x="3142822" y="955641"/>
            <a:ext cx="60012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800" u="none" cap="none" strike="noStrike">
                <a:solidFill>
                  <a:srgbClr val="004993"/>
                </a:solidFill>
                <a:latin typeface="Open Sans"/>
                <a:ea typeface="Open Sans"/>
                <a:cs typeface="Open Sans"/>
                <a:sym typeface="Open Sans"/>
              </a:rPr>
              <a:t>Veicina vienlīdzību:</a:t>
            </a:r>
            <a:r>
              <a:rPr b="0" i="0" lang="en-GB" sz="1000" u="none" cap="none" strike="noStrike">
                <a:solidFill>
                  <a:schemeClr val="dk1"/>
                </a:solidFill>
                <a:highlight>
                  <a:srgbClr val="FFFFFF"/>
                </a:highlight>
                <a:latin typeface="Arial"/>
                <a:ea typeface="Arial"/>
                <a:cs typeface="Arial"/>
                <a:sym typeface="Arial"/>
              </a:rPr>
              <a:t> </a:t>
            </a:r>
            <a:endParaRPr b="0" i="0" sz="1000" u="none" cap="none" strike="noStrike">
              <a:solidFill>
                <a:schemeClr val="dk1"/>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800" u="none" cap="none" strike="noStrike">
                <a:solidFill>
                  <a:srgbClr val="004993"/>
                </a:solidFill>
                <a:latin typeface="Open Sans"/>
                <a:ea typeface="Open Sans"/>
                <a:cs typeface="Open Sans"/>
                <a:sym typeface="Open Sans"/>
              </a:rPr>
              <a:t>par brīvu tiešsaistē pieejami resursi padara vienādas kvalitātes zināšanu nodrošināšanu visiem, neatkarīgi no to ekonomiskā un sociālā statusa, vienkāršāku.</a:t>
            </a:r>
            <a:r>
              <a:rPr b="0" i="0" lang="en-GB" sz="1000" u="none" cap="none" strike="noStrike">
                <a:solidFill>
                  <a:schemeClr val="dk1"/>
                </a:solidFill>
                <a:highlight>
                  <a:srgbClr val="FFFFFF"/>
                </a:highlight>
                <a:latin typeface="Arial"/>
                <a:ea typeface="Arial"/>
                <a:cs typeface="Arial"/>
                <a:sym typeface="Arial"/>
              </a:rPr>
              <a:t> </a:t>
            </a:r>
            <a:endParaRPr b="1" i="0" sz="1200" u="none" cap="none" strike="noStrike">
              <a:solidFill>
                <a:srgbClr val="004993"/>
              </a:solidFill>
              <a:latin typeface="Open Sans"/>
              <a:ea typeface="Open Sans"/>
              <a:cs typeface="Open Sans"/>
              <a:sym typeface="Open Sans"/>
            </a:endParaRPr>
          </a:p>
        </p:txBody>
      </p:sp>
      <p:sp>
        <p:nvSpPr>
          <p:cNvPr id="478" name="Google Shape;478;p40"/>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79" name="Google Shape;479;p40"/>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80" name="Google Shape;480;p40"/>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81" name="Google Shape;481;p40"/>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p40"/>
          <p:cNvSpPr txBox="1"/>
          <p:nvPr/>
        </p:nvSpPr>
        <p:spPr>
          <a:xfrm>
            <a:off x="185100" y="1475800"/>
            <a:ext cx="2252700" cy="1908184"/>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visiem</a:t>
            </a:r>
            <a:endParaRPr b="1" i="0" sz="2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6" name="Shape 486"/>
        <p:cNvGrpSpPr/>
        <p:nvPr/>
      </p:nvGrpSpPr>
      <p:grpSpPr>
        <a:xfrm>
          <a:off x="0" y="0"/>
          <a:ext cx="0" cy="0"/>
          <a:chOff x="0" y="0"/>
          <a:chExt cx="0" cy="0"/>
        </a:xfrm>
      </p:grpSpPr>
      <p:sp>
        <p:nvSpPr>
          <p:cNvPr id="487" name="Google Shape;487;p41"/>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41"/>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p41"/>
          <p:cNvSpPr txBox="1"/>
          <p:nvPr/>
        </p:nvSpPr>
        <p:spPr>
          <a:xfrm>
            <a:off x="3142822" y="955641"/>
            <a:ext cx="6001200" cy="347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2800" u="none" cap="none" strike="noStrike">
                <a:solidFill>
                  <a:srgbClr val="004993"/>
                </a:solidFill>
                <a:latin typeface="Open Sans"/>
                <a:ea typeface="Open Sans"/>
                <a:cs typeface="Open Sans"/>
                <a:sym typeface="Open Sans"/>
              </a:rPr>
              <a:t>Veicina dažādību un iekļaušanu: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2800" u="none" cap="none" strike="noStrike">
                <a:solidFill>
                  <a:srgbClr val="004993"/>
                </a:solidFill>
                <a:latin typeface="Open Sans"/>
                <a:ea typeface="Open Sans"/>
                <a:cs typeface="Open Sans"/>
                <a:sym typeface="Open Sans"/>
              </a:rPr>
              <a:t>AIR materiāliem ir viegli piekļūt un ar tiem dalīties internetā, tādējādi tie ir lielisks rīks, lai atklātu un iepazītu dažādus skatījumus un viedokļus.</a:t>
            </a:r>
            <a:endParaRPr b="0" i="0" sz="2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p:txBody>
      </p:sp>
      <p:cxnSp>
        <p:nvCxnSpPr>
          <p:cNvPr id="490" name="Google Shape;490;p41"/>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491" name="Google Shape;491;p41"/>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492" name="Google Shape;492;p41"/>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 name="Google Shape;493;p41"/>
          <p:cNvSpPr txBox="1"/>
          <p:nvPr/>
        </p:nvSpPr>
        <p:spPr>
          <a:xfrm>
            <a:off x="185100" y="1475800"/>
            <a:ext cx="22527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visiem</a:t>
            </a:r>
            <a:endParaRPr b="1" i="0" sz="2800" u="none" cap="none" strike="noStrike">
              <a:solidFill>
                <a:schemeClr val="lt1"/>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2800"/>
              <a:buFont typeface="Arial"/>
              <a:buNone/>
            </a:pPr>
            <a:r>
              <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7" name="Shape 497"/>
        <p:cNvGrpSpPr/>
        <p:nvPr/>
      </p:nvGrpSpPr>
      <p:grpSpPr>
        <a:xfrm>
          <a:off x="0" y="0"/>
          <a:ext cx="0" cy="0"/>
          <a:chOff x="0" y="0"/>
          <a:chExt cx="0" cy="0"/>
        </a:xfrm>
      </p:grpSpPr>
      <p:sp>
        <p:nvSpPr>
          <p:cNvPr id="498" name="Google Shape;498;p42"/>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 name="Google Shape;499;p42"/>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42"/>
          <p:cNvSpPr txBox="1"/>
          <p:nvPr/>
        </p:nvSpPr>
        <p:spPr>
          <a:xfrm>
            <a:off x="3202900" y="849269"/>
            <a:ext cx="5406600" cy="367713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3200" u="none" cap="none" strike="noStrike">
                <a:solidFill>
                  <a:srgbClr val="004993"/>
                </a:solidFill>
                <a:latin typeface="Open Sans"/>
                <a:ea typeface="Open Sans"/>
                <a:cs typeface="Open Sans"/>
                <a:sym typeface="Open Sans"/>
              </a:rPr>
              <a:t>Veicina pilsoņzinātni: </a:t>
            </a:r>
            <a:r>
              <a:rPr b="0" i="0" lang="en-GB" sz="3200" u="none" cap="none" strike="noStrike">
                <a:solidFill>
                  <a:srgbClr val="004993"/>
                </a:solidFill>
                <a:latin typeface="Open Sans"/>
                <a:ea typeface="Open Sans"/>
                <a:cs typeface="Open Sans"/>
                <a:sym typeface="Open Sans"/>
              </a:rPr>
              <a:t>zināšanas var radīt ikviens, un materiālu pieejamība padara  vienkāršāku procesu - turpināt iegūt zināšanas.</a:t>
            </a:r>
            <a:endParaRPr b="0" i="0" sz="32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501" name="Google Shape;501;p42"/>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02" name="Google Shape;502;p42"/>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03" name="Google Shape;503;p42"/>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 name="Google Shape;504;p42"/>
          <p:cNvSpPr txBox="1"/>
          <p:nvPr/>
        </p:nvSpPr>
        <p:spPr>
          <a:xfrm>
            <a:off x="185100" y="1475800"/>
            <a:ext cx="2252700" cy="15639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visiem</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8" name="Shape 508"/>
        <p:cNvGrpSpPr/>
        <p:nvPr/>
      </p:nvGrpSpPr>
      <p:grpSpPr>
        <a:xfrm>
          <a:off x="0" y="0"/>
          <a:ext cx="0" cy="0"/>
          <a:chOff x="0" y="0"/>
          <a:chExt cx="0" cy="0"/>
        </a:xfrm>
      </p:grpSpPr>
      <p:sp>
        <p:nvSpPr>
          <p:cNvPr id="509" name="Google Shape;509;p43"/>
          <p:cNvSpPr/>
          <p:nvPr/>
        </p:nvSpPr>
        <p:spPr>
          <a:xfrm>
            <a:off x="0" y="-51450"/>
            <a:ext cx="2195400" cy="45780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 name="Google Shape;510;p43"/>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3"/>
          <p:cNvSpPr txBox="1"/>
          <p:nvPr/>
        </p:nvSpPr>
        <p:spPr>
          <a:xfrm>
            <a:off x="3214225" y="708400"/>
            <a:ext cx="5395200" cy="4578916"/>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GB" sz="1800" u="none" cap="none" strike="noStrike">
                <a:solidFill>
                  <a:srgbClr val="004993"/>
                </a:solidFill>
                <a:latin typeface="Open Sans"/>
                <a:ea typeface="Open Sans"/>
                <a:cs typeface="Open Sans"/>
                <a:sym typeface="Open Sans"/>
              </a:rPr>
              <a:t>Veicina kvalitāti: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rgbClr val="004993"/>
                </a:solidFill>
                <a:latin typeface="Open Sans"/>
                <a:ea typeface="Open Sans"/>
                <a:cs typeface="Open Sans"/>
                <a:sym typeface="Open Sans"/>
              </a:rPr>
              <a:t>jebkurš var atbalstīt AIR kvalitātes pilnveidošanu, vienkārši uzdodot jautājumus to precizēšanai; piekļuves neesamība nozīmē jautājumu neesamību, jautājumu neesamība nozīmē šaubu neesamību. Ja nav šaubu, nav uzlabojumu.</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800" u="none" cap="none" strike="noStrike">
                <a:solidFill>
                  <a:srgbClr val="004993"/>
                </a:solidFill>
                <a:latin typeface="Open Sans"/>
                <a:ea typeface="Open Sans"/>
                <a:cs typeface="Open Sans"/>
                <a:sym typeface="Open Sans"/>
              </a:rPr>
              <a:t>Paplašina robežas: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1800" u="none" cap="none" strike="noStrike">
                <a:solidFill>
                  <a:srgbClr val="004993"/>
                </a:solidFill>
                <a:latin typeface="Open Sans"/>
                <a:ea typeface="Open Sans"/>
                <a:cs typeface="Open Sans"/>
                <a:sym typeface="Open Sans"/>
              </a:rPr>
              <a:t>AIR ir brīnišķīgs veids, kā dalīties ar zināšanām pāri robežām, lai veidotu adaptācijas, kas pielāgojamas lokāli.</a:t>
            </a:r>
            <a:endParaRPr b="0" i="0" sz="21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300"/>
              <a:buFont typeface="Arial"/>
              <a:buNone/>
            </a:pPr>
            <a:r>
              <a:t/>
            </a:r>
            <a:endParaRPr b="1" i="0" sz="1300" u="none" cap="none" strike="noStrike">
              <a:solidFill>
                <a:srgbClr val="004993"/>
              </a:solidFill>
              <a:latin typeface="Open Sans"/>
              <a:ea typeface="Open Sans"/>
              <a:cs typeface="Open Sans"/>
              <a:sym typeface="Open Sans"/>
            </a:endParaRPr>
          </a:p>
        </p:txBody>
      </p:sp>
      <p:cxnSp>
        <p:nvCxnSpPr>
          <p:cNvPr id="512" name="Google Shape;512;p43"/>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513" name="Google Shape;513;p43"/>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sp>
        <p:nvSpPr>
          <p:cNvPr id="514" name="Google Shape;514;p43"/>
          <p:cNvSpPr/>
          <p:nvPr/>
        </p:nvSpPr>
        <p:spPr>
          <a:xfrm>
            <a:off x="1328900" y="1446688"/>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p43"/>
          <p:cNvSpPr txBox="1"/>
          <p:nvPr/>
        </p:nvSpPr>
        <p:spPr>
          <a:xfrm>
            <a:off x="185100" y="1475800"/>
            <a:ext cx="2252700" cy="1563475"/>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2800"/>
              <a:buFont typeface="Arial"/>
              <a:buNone/>
            </a:pPr>
            <a:r>
              <a:rPr b="1" i="0" lang="en-GB" sz="2800" u="none" cap="none" strike="noStrike">
                <a:solidFill>
                  <a:srgbClr val="FFFFFF"/>
                </a:solidFill>
                <a:latin typeface="Open Sans"/>
                <a:ea typeface="Open Sans"/>
                <a:cs typeface="Open Sans"/>
                <a:sym typeface="Open Sans"/>
              </a:rPr>
              <a:t>Atvērtās izglītības ieguvumi visiem</a:t>
            </a:r>
            <a:endParaRPr b="1" i="0" sz="2800" u="none" cap="none" strike="noStrike">
              <a:solidFill>
                <a:schemeClr val="lt1"/>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19" name="Shape 519"/>
        <p:cNvGrpSpPr/>
        <p:nvPr/>
      </p:nvGrpSpPr>
      <p:grpSpPr>
        <a:xfrm>
          <a:off x="0" y="0"/>
          <a:ext cx="0" cy="0"/>
          <a:chOff x="0" y="0"/>
          <a:chExt cx="0" cy="0"/>
        </a:xfrm>
      </p:grpSpPr>
      <p:sp>
        <p:nvSpPr>
          <p:cNvPr id="520" name="Google Shape;520;p44"/>
          <p:cNvSpPr txBox="1"/>
          <p:nvPr/>
        </p:nvSpPr>
        <p:spPr>
          <a:xfrm>
            <a:off x="4479788" y="439816"/>
            <a:ext cx="3963900" cy="16011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GB" sz="4600" u="none" cap="none" strike="noStrike">
                <a:solidFill>
                  <a:srgbClr val="004993"/>
                </a:solidFill>
                <a:latin typeface="Open Sans"/>
                <a:ea typeface="Open Sans"/>
                <a:cs typeface="Open Sans"/>
                <a:sym typeface="Open Sans"/>
              </a:rPr>
              <a:t>AN ENOEL  </a:t>
            </a:r>
            <a:endParaRPr b="1" i="0" sz="4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600"/>
              <a:buFont typeface="Arial"/>
              <a:buNone/>
            </a:pPr>
            <a:r>
              <a:rPr b="1" i="0" lang="en-GB" sz="4600" u="none" cap="none" strike="noStrike">
                <a:solidFill>
                  <a:srgbClr val="004993"/>
                </a:solidFill>
                <a:latin typeface="Open Sans"/>
                <a:ea typeface="Open Sans"/>
                <a:cs typeface="Open Sans"/>
                <a:sym typeface="Open Sans"/>
              </a:rPr>
              <a:t>TOOLKIT </a:t>
            </a:r>
            <a:endParaRPr b="1" i="0" sz="4600" u="none" cap="none" strike="noStrike">
              <a:solidFill>
                <a:srgbClr val="004993"/>
              </a:solidFill>
              <a:latin typeface="Open Sans"/>
              <a:ea typeface="Open Sans"/>
              <a:cs typeface="Open Sans"/>
              <a:sym typeface="Open Sans"/>
            </a:endParaRPr>
          </a:p>
        </p:txBody>
      </p:sp>
      <p:sp>
        <p:nvSpPr>
          <p:cNvPr id="521" name="Google Shape;521;p44"/>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525" lIns="91525" spcFirstLastPara="1" rIns="91525" wrap="square" tIns="915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22" name="Google Shape;522;p44"/>
          <p:cNvPicPr preferRelativeResize="0"/>
          <p:nvPr/>
        </p:nvPicPr>
        <p:blipFill rotWithShape="1">
          <a:blip r:embed="rId3">
            <a:alphaModFix/>
          </a:blip>
          <a:srcRect b="0" l="0" r="0" t="0"/>
          <a:stretch/>
        </p:blipFill>
        <p:spPr>
          <a:xfrm>
            <a:off x="1594080" y="557666"/>
            <a:ext cx="2464350" cy="1870859"/>
          </a:xfrm>
          <a:prstGeom prst="rect">
            <a:avLst/>
          </a:prstGeom>
          <a:noFill/>
          <a:ln>
            <a:noFill/>
          </a:ln>
        </p:spPr>
      </p:pic>
      <p:sp>
        <p:nvSpPr>
          <p:cNvPr id="523" name="Google Shape;523;p44"/>
          <p:cNvSpPr txBox="1"/>
          <p:nvPr/>
        </p:nvSpPr>
        <p:spPr>
          <a:xfrm>
            <a:off x="2020410" y="709396"/>
            <a:ext cx="3774900" cy="1258500"/>
          </a:xfrm>
          <a:prstGeom prst="rect">
            <a:avLst/>
          </a:prstGeom>
          <a:noFill/>
          <a:ln>
            <a:noFill/>
          </a:ln>
        </p:spPr>
        <p:txBody>
          <a:bodyPr anchorCtr="0" anchor="t" bIns="112500" lIns="112500" spcFirstLastPara="1" rIns="112500" wrap="square" tIns="112500">
            <a:spAutoFit/>
          </a:bodyPr>
          <a:lstStyle/>
          <a:p>
            <a:pPr indent="0" lvl="0" marL="0" marR="0" rtl="0" algn="l">
              <a:lnSpc>
                <a:spcPct val="100000"/>
              </a:lnSpc>
              <a:spcBef>
                <a:spcPts val="0"/>
              </a:spcBef>
              <a:spcAft>
                <a:spcPts val="0"/>
              </a:spcAft>
              <a:buClr>
                <a:srgbClr val="000000"/>
              </a:buClr>
              <a:buSzPts val="3900"/>
              <a:buFont typeface="Arial"/>
              <a:buNone/>
            </a:pPr>
            <a:r>
              <a:rPr b="1" i="0" lang="en-GB" sz="3900" u="none" cap="none" strike="noStrike">
                <a:solidFill>
                  <a:schemeClr val="lt1"/>
                </a:solidFill>
                <a:latin typeface="Open Sans"/>
                <a:ea typeface="Open Sans"/>
                <a:cs typeface="Open Sans"/>
                <a:sym typeface="Open Sans"/>
              </a:rPr>
              <a:t>OER</a:t>
            </a:r>
            <a:endParaRPr b="1" i="0" sz="39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800"/>
              <a:buFont typeface="Arial"/>
              <a:buNone/>
            </a:pPr>
            <a:r>
              <a:rPr b="0" i="0" lang="en-GB" sz="2800" u="none" cap="none" strike="noStrike">
                <a:solidFill>
                  <a:schemeClr val="lt1"/>
                </a:solidFill>
                <a:latin typeface="Open Sans"/>
                <a:ea typeface="Open Sans"/>
                <a:cs typeface="Open Sans"/>
                <a:sym typeface="Open Sans"/>
              </a:rPr>
              <a:t>BASIC</a:t>
            </a:r>
            <a:endParaRPr b="0" i="0" sz="2800" u="none" cap="none" strike="noStrike">
              <a:solidFill>
                <a:schemeClr val="lt1"/>
              </a:solidFill>
              <a:latin typeface="Open Sans"/>
              <a:ea typeface="Open Sans"/>
              <a:cs typeface="Open Sans"/>
              <a:sym typeface="Open Sans"/>
            </a:endParaRPr>
          </a:p>
        </p:txBody>
      </p:sp>
      <p:cxnSp>
        <p:nvCxnSpPr>
          <p:cNvPr id="524" name="Google Shape;524;p44"/>
          <p:cNvCxnSpPr/>
          <p:nvPr/>
        </p:nvCxnSpPr>
        <p:spPr>
          <a:xfrm>
            <a:off x="-600" y="4519173"/>
            <a:ext cx="9162300" cy="6900"/>
          </a:xfrm>
          <a:prstGeom prst="straightConnector1">
            <a:avLst/>
          </a:prstGeom>
          <a:noFill/>
          <a:ln cap="flat" cmpd="sng" w="9525">
            <a:solidFill>
              <a:srgbClr val="004993"/>
            </a:solidFill>
            <a:prstDash val="solid"/>
            <a:round/>
            <a:headEnd len="sm" w="sm" type="none"/>
            <a:tailEnd len="sm" w="sm" type="none"/>
          </a:ln>
        </p:spPr>
      </p:cxnSp>
      <p:pic>
        <p:nvPicPr>
          <p:cNvPr id="525" name="Google Shape;525;p44"/>
          <p:cNvPicPr preferRelativeResize="0"/>
          <p:nvPr/>
        </p:nvPicPr>
        <p:blipFill rotWithShape="1">
          <a:blip r:embed="rId4">
            <a:alphaModFix/>
          </a:blip>
          <a:srcRect b="0" l="0" r="0" t="0"/>
          <a:stretch/>
        </p:blipFill>
        <p:spPr>
          <a:xfrm>
            <a:off x="149258" y="4670910"/>
            <a:ext cx="1062458" cy="371741"/>
          </a:xfrm>
          <a:prstGeom prst="rect">
            <a:avLst/>
          </a:prstGeom>
          <a:noFill/>
          <a:ln>
            <a:noFill/>
          </a:ln>
        </p:spPr>
      </p:pic>
      <p:pic>
        <p:nvPicPr>
          <p:cNvPr id="526" name="Google Shape;526;p44"/>
          <p:cNvPicPr preferRelativeResize="0"/>
          <p:nvPr/>
        </p:nvPicPr>
        <p:blipFill rotWithShape="1">
          <a:blip r:embed="rId5">
            <a:alphaModFix/>
          </a:blip>
          <a:srcRect b="0" l="0" r="0" t="0"/>
          <a:stretch/>
        </p:blipFill>
        <p:spPr>
          <a:xfrm>
            <a:off x="7598730" y="4629382"/>
            <a:ext cx="1376119" cy="401190"/>
          </a:xfrm>
          <a:prstGeom prst="rect">
            <a:avLst/>
          </a:prstGeom>
          <a:noFill/>
          <a:ln>
            <a:noFill/>
          </a:ln>
        </p:spPr>
      </p:pic>
      <p:pic>
        <p:nvPicPr>
          <p:cNvPr id="527" name="Google Shape;527;p44"/>
          <p:cNvPicPr preferRelativeResize="0"/>
          <p:nvPr/>
        </p:nvPicPr>
        <p:blipFill rotWithShape="1">
          <a:blip r:embed="rId6">
            <a:alphaModFix/>
          </a:blip>
          <a:srcRect b="0" l="0" r="0" t="0"/>
          <a:stretch/>
        </p:blipFill>
        <p:spPr>
          <a:xfrm>
            <a:off x="6795810" y="4618954"/>
            <a:ext cx="713236" cy="401190"/>
          </a:xfrm>
          <a:prstGeom prst="rect">
            <a:avLst/>
          </a:prstGeom>
          <a:noFill/>
          <a:ln>
            <a:noFill/>
          </a:ln>
        </p:spPr>
      </p:pic>
      <p:sp>
        <p:nvSpPr>
          <p:cNvPr id="528" name="Google Shape;528;p44"/>
          <p:cNvSpPr txBox="1"/>
          <p:nvPr/>
        </p:nvSpPr>
        <p:spPr>
          <a:xfrm>
            <a:off x="976425" y="2533900"/>
            <a:ext cx="7797300" cy="1416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GB" sz="1000" u="none" cap="none" strike="noStrike">
                <a:solidFill>
                  <a:srgbClr val="000000"/>
                </a:solidFill>
                <a:latin typeface="Open Sans"/>
                <a:ea typeface="Open Sans"/>
                <a:cs typeface="Open Sans"/>
                <a:sym typeface="Open Sans"/>
              </a:rPr>
              <a:t>“Latvian_</a:t>
            </a:r>
            <a:r>
              <a:rPr lang="en-GB" sz="1000">
                <a:latin typeface="Open Sans"/>
                <a:ea typeface="Open Sans"/>
                <a:cs typeface="Open Sans"/>
                <a:sym typeface="Open Sans"/>
              </a:rPr>
              <a:t>OE Benefits - ENOEL Toolkit</a:t>
            </a:r>
            <a:r>
              <a:rPr b="0" i="0" lang="en-GB" sz="1000" u="none" cap="none" strike="noStrike">
                <a:solidFill>
                  <a:srgbClr val="000000"/>
                </a:solidFill>
                <a:latin typeface="Open Sans"/>
                <a:ea typeface="Open Sans"/>
                <a:cs typeface="Open Sans"/>
                <a:sym typeface="Open Sans"/>
              </a:rPr>
              <a:t>” is an adaptation of “An ENOEL Toolkit” published as of October 2021 </a:t>
            </a:r>
            <a:r>
              <a:rPr b="0" i="0" lang="en-GB" sz="1000" u="sng" cap="none" strike="noStrike">
                <a:solidFill>
                  <a:srgbClr val="1155CC"/>
                </a:solidFill>
                <a:latin typeface="Open Sans"/>
                <a:ea typeface="Open Sans"/>
                <a:cs typeface="Open Sans"/>
                <a:sym typeface="Open Sans"/>
                <a:hlinkClick r:id="rId7">
                  <a:extLst>
                    <a:ext uri="{A12FA001-AC4F-418D-AE19-62706E023703}">
                      <ahyp:hlinkClr val="tx"/>
                    </a:ext>
                  </a:extLst>
                </a:hlinkClick>
              </a:rPr>
              <a:t>here</a:t>
            </a:r>
            <a:r>
              <a:rPr b="0" i="0" lang="en-GB" sz="1000" u="none" cap="none" strike="noStrike">
                <a:solidFill>
                  <a:srgbClr val="000000"/>
                </a:solidFill>
                <a:latin typeface="Open Sans"/>
                <a:ea typeface="Open Sans"/>
                <a:cs typeface="Open Sans"/>
                <a:sym typeface="Open Sans"/>
              </a:rPr>
              <a:t> (the “Original Work”), licensed by</a:t>
            </a:r>
            <a:r>
              <a:rPr b="0" i="0" lang="en-GB" sz="10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GB"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GB" sz="1000" u="none" cap="none" strike="noStrike">
                <a:solidFill>
                  <a:srgbClr val="000000"/>
                </a:solidFill>
                <a:latin typeface="Open Sans"/>
                <a:ea typeface="Open Sans"/>
                <a:cs typeface="Open Sans"/>
                <a:sym typeface="Open Sans"/>
              </a:rPr>
              <a:t> (curated by </a:t>
            </a:r>
            <a:r>
              <a:rPr b="0" i="0" lang="en-GB" sz="10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GB" sz="1000" u="none" cap="none" strike="noStrike">
                <a:solidFill>
                  <a:srgbClr val="333333"/>
                </a:solidFill>
                <a:latin typeface="Open Sans"/>
                <a:ea typeface="Open Sans"/>
                <a:cs typeface="Open Sans"/>
                <a:sym typeface="Open Sans"/>
              </a:rPr>
              <a:t>) </a:t>
            </a:r>
            <a:r>
              <a:rPr b="0" i="0" lang="en-GB" sz="1000" u="none" cap="none" strike="noStrike">
                <a:solidFill>
                  <a:srgbClr val="000000"/>
                </a:solidFill>
                <a:latin typeface="Open Sans"/>
                <a:ea typeface="Open Sans"/>
                <a:cs typeface="Open Sans"/>
                <a:sym typeface="Open Sans"/>
              </a:rPr>
              <a:t>under a </a:t>
            </a:r>
            <a:r>
              <a:rPr b="0" i="0" lang="en-GB" sz="10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GB" sz="1000" u="none" cap="none" strike="noStrike">
                <a:solidFill>
                  <a:srgbClr val="000000"/>
                </a:solidFill>
                <a:latin typeface="Open Sans"/>
                <a:ea typeface="Open Sans"/>
                <a:cs typeface="Open Sans"/>
                <a:sym typeface="Open Sans"/>
              </a:rPr>
              <a:t>. This adaptation is made and published by SPARC EUROPE (the “Adapter”) under a </a:t>
            </a:r>
            <a:r>
              <a:rPr b="0" i="0" lang="en-GB"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GB"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Latvian.”</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GB" sz="1000" u="none" cap="none" strike="noStrike">
                <a:solidFill>
                  <a:srgbClr val="000000"/>
                </a:solidFill>
                <a:latin typeface="Open Sans"/>
                <a:ea typeface="Open Sans"/>
                <a:cs typeface="Open Sans"/>
                <a:sym typeface="Open Sans"/>
              </a:rPr>
              <a:t>Special thanks to Agnese Pašāne for the Latvian translation.</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1" name="Shape 91"/>
        <p:cNvGrpSpPr/>
        <p:nvPr/>
      </p:nvGrpSpPr>
      <p:grpSpPr>
        <a:xfrm>
          <a:off x="0" y="0"/>
          <a:ext cx="0" cy="0"/>
          <a:chOff x="0" y="0"/>
          <a:chExt cx="0" cy="0"/>
        </a:xfrm>
      </p:grpSpPr>
      <p:sp>
        <p:nvSpPr>
          <p:cNvPr id="92" name="Google Shape;92;p5"/>
          <p:cNvSpPr txBox="1"/>
          <p:nvPr/>
        </p:nvSpPr>
        <p:spPr>
          <a:xfrm>
            <a:off x="3596843" y="1017493"/>
            <a:ext cx="5660571" cy="310851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700"/>
              <a:buFont typeface="Arial"/>
              <a:buNone/>
            </a:pPr>
            <a:r>
              <a:rPr b="1" i="0" lang="en-GB" sz="4800" u="none" cap="none" strike="noStrike">
                <a:solidFill>
                  <a:srgbClr val="004993"/>
                </a:solidFill>
                <a:latin typeface="Open Sans"/>
                <a:ea typeface="Open Sans"/>
                <a:cs typeface="Open Sans"/>
                <a:sym typeface="Open Sans"/>
              </a:rPr>
              <a:t>Kas ir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700"/>
              <a:buFont typeface="Arial"/>
              <a:buNone/>
            </a:pPr>
            <a:r>
              <a:rPr b="1" i="0" lang="en-GB" sz="4800" u="none" cap="none" strike="noStrike">
                <a:solidFill>
                  <a:srgbClr val="004993"/>
                </a:solidFill>
                <a:latin typeface="Open Sans"/>
                <a:ea typeface="Open Sans"/>
                <a:cs typeface="Open Sans"/>
                <a:sym typeface="Open Sans"/>
              </a:rPr>
              <a:t>atvērtās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700"/>
              <a:buFont typeface="Arial"/>
              <a:buNone/>
            </a:pPr>
            <a:r>
              <a:rPr b="1" i="0" lang="en-GB" sz="4800" u="none" cap="none" strike="noStrike">
                <a:solidFill>
                  <a:srgbClr val="004993"/>
                </a:solidFill>
                <a:latin typeface="Open Sans"/>
                <a:ea typeface="Open Sans"/>
                <a:cs typeface="Open Sans"/>
                <a:sym typeface="Open Sans"/>
              </a:rPr>
              <a:t>licences?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600"/>
              <a:buFont typeface="Arial"/>
              <a:buNone/>
            </a:pPr>
            <a:r>
              <a:t/>
            </a:r>
            <a:endParaRPr b="1" i="0" sz="4600" u="none" cap="none" strike="noStrike">
              <a:solidFill>
                <a:srgbClr val="004993"/>
              </a:solidFill>
              <a:latin typeface="Open Sans"/>
              <a:ea typeface="Open Sans"/>
              <a:cs typeface="Open Sans"/>
              <a:sym typeface="Open Sans"/>
            </a:endParaRPr>
          </a:p>
        </p:txBody>
      </p:sp>
      <p:sp>
        <p:nvSpPr>
          <p:cNvPr id="93" name="Google Shape;93;p5"/>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4" name="Google Shape;94;p5"/>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95" name="Google Shape;95;p5"/>
          <p:cNvSpPr txBox="1"/>
          <p:nvPr/>
        </p:nvSpPr>
        <p:spPr>
          <a:xfrm>
            <a:off x="1316037" y="1575312"/>
            <a:ext cx="393480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96" name="Google Shape;96;p5"/>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97" name="Google Shape;97;p5"/>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1" name="Shape 101"/>
        <p:cNvGrpSpPr/>
        <p:nvPr/>
      </p:nvGrpSpPr>
      <p:grpSpPr>
        <a:xfrm>
          <a:off x="0" y="0"/>
          <a:ext cx="0" cy="0"/>
          <a:chOff x="0" y="0"/>
          <a:chExt cx="0" cy="0"/>
        </a:xfrm>
      </p:grpSpPr>
      <p:sp>
        <p:nvSpPr>
          <p:cNvPr id="102" name="Google Shape;102;p6"/>
          <p:cNvSpPr txBox="1"/>
          <p:nvPr/>
        </p:nvSpPr>
        <p:spPr>
          <a:xfrm>
            <a:off x="3897500" y="1214075"/>
            <a:ext cx="4798800" cy="22621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Ko var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darīt ar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AIR?</a:t>
            </a:r>
            <a:endParaRPr b="1" i="0" sz="4600" u="none" cap="none" strike="noStrike">
              <a:solidFill>
                <a:srgbClr val="004993"/>
              </a:solidFill>
              <a:latin typeface="Open Sans"/>
              <a:ea typeface="Open Sans"/>
              <a:cs typeface="Open Sans"/>
              <a:sym typeface="Open Sans"/>
            </a:endParaRPr>
          </a:p>
        </p:txBody>
      </p:sp>
      <p:sp>
        <p:nvSpPr>
          <p:cNvPr id="103" name="Google Shape;103;p6"/>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4" name="Google Shape;104;p6"/>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05" name="Google Shape;105;p6"/>
          <p:cNvSpPr txBox="1"/>
          <p:nvPr/>
        </p:nvSpPr>
        <p:spPr>
          <a:xfrm>
            <a:off x="1316037" y="1575312"/>
            <a:ext cx="1917020"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06" name="Google Shape;106;p6"/>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07" name="Google Shape;107;p6"/>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1" name="Shape 111"/>
        <p:cNvGrpSpPr/>
        <p:nvPr/>
      </p:nvGrpSpPr>
      <p:grpSpPr>
        <a:xfrm>
          <a:off x="0" y="0"/>
          <a:ext cx="0" cy="0"/>
          <a:chOff x="0" y="0"/>
          <a:chExt cx="0" cy="0"/>
        </a:xfrm>
      </p:grpSpPr>
      <p:sp>
        <p:nvSpPr>
          <p:cNvPr id="112" name="Google Shape;112;p7"/>
          <p:cNvSpPr txBox="1"/>
          <p:nvPr/>
        </p:nvSpPr>
        <p:spPr>
          <a:xfrm>
            <a:off x="3897500" y="1214075"/>
            <a:ext cx="4798800" cy="22621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AIR </a:t>
            </a:r>
            <a:endParaRPr b="1" i="0" sz="45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jābūt pieejamiem</a:t>
            </a:r>
            <a:endParaRPr b="1" i="0" sz="4500" u="none" cap="none" strike="noStrike">
              <a:solidFill>
                <a:srgbClr val="004993"/>
              </a:solidFill>
              <a:latin typeface="Open Sans"/>
              <a:ea typeface="Open Sans"/>
              <a:cs typeface="Open Sans"/>
              <a:sym typeface="Open Sans"/>
            </a:endParaRPr>
          </a:p>
        </p:txBody>
      </p:sp>
      <p:sp>
        <p:nvSpPr>
          <p:cNvPr id="113" name="Google Shape;113;p7"/>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4" name="Google Shape;114;p7"/>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15" name="Google Shape;115;p7"/>
          <p:cNvSpPr txBox="1"/>
          <p:nvPr/>
        </p:nvSpPr>
        <p:spPr>
          <a:xfrm>
            <a:off x="1316037" y="1575312"/>
            <a:ext cx="1927906"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16" name="Google Shape;116;p7"/>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17" name="Google Shape;117;p7"/>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1" name="Shape 121"/>
        <p:cNvGrpSpPr/>
        <p:nvPr/>
      </p:nvGrpSpPr>
      <p:grpSpPr>
        <a:xfrm>
          <a:off x="0" y="0"/>
          <a:ext cx="0" cy="0"/>
          <a:chOff x="0" y="0"/>
          <a:chExt cx="0" cy="0"/>
        </a:xfrm>
      </p:grpSpPr>
      <p:sp>
        <p:nvSpPr>
          <p:cNvPr id="122" name="Google Shape;122;p8"/>
          <p:cNvSpPr txBox="1"/>
          <p:nvPr/>
        </p:nvSpPr>
        <p:spPr>
          <a:xfrm>
            <a:off x="3897500" y="1214075"/>
            <a:ext cx="4798800" cy="226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500"/>
              <a:buFont typeface="Arial"/>
              <a:buNone/>
            </a:pPr>
            <a:r>
              <a:rPr b="1" i="0" lang="en-GB" sz="4500" u="none" cap="none" strike="noStrike">
                <a:solidFill>
                  <a:srgbClr val="004993"/>
                </a:solidFill>
                <a:latin typeface="Open Sans"/>
                <a:ea typeface="Open Sans"/>
                <a:cs typeface="Open Sans"/>
                <a:sym typeface="Open Sans"/>
              </a:rPr>
              <a:t>AIR jābūt vairākkārt izmantojamiem</a:t>
            </a:r>
            <a:endParaRPr b="1" i="0" sz="4500" u="none" cap="none" strike="noStrike">
              <a:solidFill>
                <a:srgbClr val="004993"/>
              </a:solidFill>
              <a:latin typeface="Open Sans"/>
              <a:ea typeface="Open Sans"/>
              <a:cs typeface="Open Sans"/>
              <a:sym typeface="Open Sans"/>
            </a:endParaRPr>
          </a:p>
        </p:txBody>
      </p:sp>
      <p:sp>
        <p:nvSpPr>
          <p:cNvPr id="123" name="Google Shape;123;p8"/>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4" name="Google Shape;124;p8"/>
          <p:cNvPicPr preferRelativeResize="0"/>
          <p:nvPr/>
        </p:nvPicPr>
        <p:blipFill rotWithShape="1">
          <a:blip r:embed="rId3">
            <a:alphaModFix/>
          </a:blip>
          <a:srcRect b="0" l="0" r="0" t="0"/>
          <a:stretch/>
        </p:blipFill>
        <p:spPr>
          <a:xfrm>
            <a:off x="817575" y="1370375"/>
            <a:ext cx="2568609" cy="1950000"/>
          </a:xfrm>
          <a:prstGeom prst="rect">
            <a:avLst/>
          </a:prstGeom>
          <a:noFill/>
          <a:ln>
            <a:noFill/>
          </a:ln>
        </p:spPr>
      </p:pic>
      <p:sp>
        <p:nvSpPr>
          <p:cNvPr id="125" name="Google Shape;125;p8"/>
          <p:cNvSpPr txBox="1"/>
          <p:nvPr/>
        </p:nvSpPr>
        <p:spPr>
          <a:xfrm>
            <a:off x="1316037" y="1575312"/>
            <a:ext cx="2581463" cy="1031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FFFFFF"/>
                </a:solidFill>
                <a:latin typeface="Open Sans"/>
                <a:ea typeface="Open Sans"/>
                <a:cs typeface="Open Sans"/>
                <a:sym typeface="Open Sans"/>
              </a:rPr>
              <a:t>OER</a:t>
            </a:r>
            <a:endParaRPr b="1" i="0" sz="32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300"/>
              <a:buFont typeface="Arial"/>
              <a:buNone/>
            </a:pPr>
            <a:r>
              <a:rPr b="0" i="0" lang="en-GB" sz="2300" u="none" cap="none" strike="noStrike">
                <a:solidFill>
                  <a:srgbClr val="FFFFFF"/>
                </a:solidFill>
                <a:latin typeface="Open Sans"/>
                <a:ea typeface="Open Sans"/>
                <a:cs typeface="Open Sans"/>
                <a:sym typeface="Open Sans"/>
              </a:rPr>
              <a:t>BASIC</a:t>
            </a:r>
            <a:endParaRPr b="0" i="0" sz="2300" u="none" cap="none" strike="noStrike">
              <a:solidFill>
                <a:srgbClr val="FFFFFF"/>
              </a:solidFill>
              <a:latin typeface="Open Sans"/>
              <a:ea typeface="Open Sans"/>
              <a:cs typeface="Open Sans"/>
              <a:sym typeface="Open Sans"/>
            </a:endParaRPr>
          </a:p>
        </p:txBody>
      </p:sp>
      <p:pic>
        <p:nvPicPr>
          <p:cNvPr id="126" name="Google Shape;126;p8"/>
          <p:cNvPicPr preferRelativeResize="0"/>
          <p:nvPr/>
        </p:nvPicPr>
        <p:blipFill rotWithShape="1">
          <a:blip r:embed="rId4">
            <a:alphaModFix/>
          </a:blip>
          <a:srcRect b="0" l="0" r="0" t="0"/>
          <a:stretch/>
        </p:blipFill>
        <p:spPr>
          <a:xfrm>
            <a:off x="192049" y="4663549"/>
            <a:ext cx="979725" cy="342800"/>
          </a:xfrm>
          <a:prstGeom prst="rect">
            <a:avLst/>
          </a:prstGeom>
          <a:noFill/>
          <a:ln>
            <a:noFill/>
          </a:ln>
        </p:spPr>
      </p:pic>
      <p:cxnSp>
        <p:nvCxnSpPr>
          <p:cNvPr id="127" name="Google Shape;127;p8"/>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1" name="Shape 131"/>
        <p:cNvGrpSpPr/>
        <p:nvPr/>
      </p:nvGrpSpPr>
      <p:grpSpPr>
        <a:xfrm>
          <a:off x="0" y="0"/>
          <a:ext cx="0" cy="0"/>
          <a:chOff x="0" y="0"/>
          <a:chExt cx="0" cy="0"/>
        </a:xfrm>
      </p:grpSpPr>
      <p:sp>
        <p:nvSpPr>
          <p:cNvPr id="132" name="Google Shape;132;p9"/>
          <p:cNvSpPr txBox="1"/>
          <p:nvPr/>
        </p:nvSpPr>
        <p:spPr>
          <a:xfrm>
            <a:off x="2507700" y="1477100"/>
            <a:ext cx="5537400" cy="205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0" i="0" lang="en-GB" sz="1800" u="none" cap="none" strike="noStrike">
                <a:solidFill>
                  <a:srgbClr val="004993"/>
                </a:solidFill>
                <a:latin typeface="Open Sans"/>
                <a:ea typeface="Open Sans"/>
                <a:cs typeface="Open Sans"/>
                <a:sym typeface="Open Sans"/>
              </a:rPr>
              <a:t>“Open licences respect the intellectual property rights of the copyright owner and provide permissions granting the public the rights to access, re-use, re- purpose, adapt and redistribute educational materials.”</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33" name="Google Shape;133;p9"/>
          <p:cNvSpPr txBox="1"/>
          <p:nvPr/>
        </p:nvSpPr>
        <p:spPr>
          <a:xfrm>
            <a:off x="2507700" y="518625"/>
            <a:ext cx="6036600" cy="67707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rgbClr val="004993"/>
                </a:solidFill>
                <a:latin typeface="Open Sans"/>
                <a:ea typeface="Open Sans"/>
                <a:cs typeface="Open Sans"/>
                <a:sym typeface="Open Sans"/>
              </a:rPr>
              <a:t>Kas ir atvērtās licences?</a:t>
            </a:r>
            <a:endParaRPr b="1" i="0" sz="3200" u="none" cap="none" strike="noStrike">
              <a:solidFill>
                <a:srgbClr val="004993"/>
              </a:solidFill>
              <a:latin typeface="Open Sans"/>
              <a:ea typeface="Open Sans"/>
              <a:cs typeface="Open Sans"/>
              <a:sym typeface="Open Sans"/>
            </a:endParaRPr>
          </a:p>
        </p:txBody>
      </p:sp>
      <p:sp>
        <p:nvSpPr>
          <p:cNvPr id="134" name="Google Shape;134;p9"/>
          <p:cNvSpPr/>
          <p:nvPr/>
        </p:nvSpPr>
        <p:spPr>
          <a:xfrm>
            <a:off x="0" y="4526400"/>
            <a:ext cx="9144000" cy="617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5" name="Google Shape;135;p9"/>
          <p:cNvPicPr preferRelativeResize="0"/>
          <p:nvPr/>
        </p:nvPicPr>
        <p:blipFill rotWithShape="1">
          <a:blip r:embed="rId3">
            <a:alphaModFix/>
          </a:blip>
          <a:srcRect b="0" l="0" r="0" t="0"/>
          <a:stretch/>
        </p:blipFill>
        <p:spPr>
          <a:xfrm>
            <a:off x="192049" y="4663549"/>
            <a:ext cx="979725" cy="342800"/>
          </a:xfrm>
          <a:prstGeom prst="rect">
            <a:avLst/>
          </a:prstGeom>
          <a:noFill/>
          <a:ln>
            <a:noFill/>
          </a:ln>
        </p:spPr>
      </p:pic>
      <p:cxnSp>
        <p:nvCxnSpPr>
          <p:cNvPr id="136" name="Google Shape;136;p9"/>
          <p:cNvCxnSpPr/>
          <p:nvPr/>
        </p:nvCxnSpPr>
        <p:spPr>
          <a:xfrm>
            <a:off x="0" y="4526400"/>
            <a:ext cx="9177300" cy="0"/>
          </a:xfrm>
          <a:prstGeom prst="straightConnector1">
            <a:avLst/>
          </a:prstGeom>
          <a:noFill/>
          <a:ln cap="flat" cmpd="sng" w="9525">
            <a:solidFill>
              <a:srgbClr val="004993"/>
            </a:solidFill>
            <a:prstDash val="solid"/>
            <a:round/>
            <a:headEnd len="sm" w="sm" type="none"/>
            <a:tailEnd len="sm" w="sm" type="none"/>
          </a:ln>
        </p:spPr>
      </p:cxnSp>
      <p:pic>
        <p:nvPicPr>
          <p:cNvPr id="137" name="Google Shape;137;p9"/>
          <p:cNvPicPr preferRelativeResize="0"/>
          <p:nvPr/>
        </p:nvPicPr>
        <p:blipFill rotWithShape="1">
          <a:blip r:embed="rId4">
            <a:alphaModFix/>
          </a:blip>
          <a:srcRect b="0" l="0" r="0" t="0"/>
          <a:stretch/>
        </p:blipFill>
        <p:spPr>
          <a:xfrm>
            <a:off x="192058" y="207375"/>
            <a:ext cx="1711881" cy="1299601"/>
          </a:xfrm>
          <a:prstGeom prst="rect">
            <a:avLst/>
          </a:prstGeom>
          <a:noFill/>
          <a:ln>
            <a:noFill/>
          </a:ln>
        </p:spPr>
      </p:pic>
      <p:sp>
        <p:nvSpPr>
          <p:cNvPr id="138" name="Google Shape;138;p9"/>
          <p:cNvSpPr txBox="1"/>
          <p:nvPr/>
        </p:nvSpPr>
        <p:spPr>
          <a:xfrm>
            <a:off x="499697" y="259247"/>
            <a:ext cx="26223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GB" sz="2300" u="none" cap="none" strike="noStrike">
                <a:solidFill>
                  <a:srgbClr val="FFFFFF"/>
                </a:solidFill>
                <a:latin typeface="Open Sans"/>
                <a:ea typeface="Open Sans"/>
                <a:cs typeface="Open Sans"/>
                <a:sym typeface="Open Sans"/>
              </a:rPr>
              <a:t>OER</a:t>
            </a:r>
            <a:endParaRPr b="1" i="0" sz="2300" u="none" cap="none" strike="noStrike">
              <a:solidFill>
                <a:srgbClr val="FFFFF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FFFFFF"/>
                </a:solidFill>
                <a:latin typeface="Open Sans"/>
                <a:ea typeface="Open Sans"/>
                <a:cs typeface="Open Sans"/>
                <a:sym typeface="Open Sans"/>
              </a:rPr>
              <a:t>BASIC</a:t>
            </a:r>
            <a:endParaRPr b="0" i="0" sz="1700" u="none" cap="none" strike="noStrike">
              <a:solidFill>
                <a:srgbClr val="FFFFFF"/>
              </a:solidFill>
              <a:latin typeface="Open Sans"/>
              <a:ea typeface="Open Sans"/>
              <a:cs typeface="Open Sans"/>
              <a:sym typeface="Open Sans"/>
            </a:endParaRPr>
          </a:p>
        </p:txBody>
      </p:sp>
      <p:sp>
        <p:nvSpPr>
          <p:cNvPr id="139" name="Google Shape;139;p9"/>
          <p:cNvSpPr txBox="1"/>
          <p:nvPr/>
        </p:nvSpPr>
        <p:spPr>
          <a:xfrm>
            <a:off x="2519000" y="3814050"/>
            <a:ext cx="72774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45BEDF"/>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en-GB" sz="1500" u="sng" cap="none" strike="noStrike">
                <a:solidFill>
                  <a:schemeClr val="hlink"/>
                </a:solidFill>
                <a:latin typeface="Open Sans"/>
                <a:ea typeface="Open Sans"/>
                <a:cs typeface="Open Sans"/>
                <a:sym typeface="Open Sans"/>
                <a:hlinkClick r:id="rId5"/>
              </a:rPr>
              <a:t>https://tinyurl.com/openedrec</a:t>
            </a:r>
            <a:r>
              <a:rPr b="0" i="0" lang="en-GB" sz="1500" u="none" cap="none" strike="noStrike">
                <a:solidFill>
                  <a:srgbClr val="45BEDF"/>
                </a:solidFill>
                <a:latin typeface="Open Sans"/>
                <a:ea typeface="Open Sans"/>
                <a:cs typeface="Open Sans"/>
                <a:sym typeface="Open Sans"/>
              </a:rPr>
              <a:t> </a:t>
            </a:r>
            <a:endParaRPr b="1" i="0" sz="1400" u="none" cap="none" strike="noStrike">
              <a:solidFill>
                <a:srgbClr val="45BED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